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  <p:sldMasterId id="2147483714" r:id="rId5"/>
    <p:sldMasterId id="2147483738" r:id="rId6"/>
  </p:sldMasterIdLst>
  <p:notesMasterIdLst>
    <p:notesMasterId r:id="rId24"/>
  </p:notesMasterIdLst>
  <p:handoutMasterIdLst>
    <p:handoutMasterId r:id="rId25"/>
  </p:handoutMasterIdLst>
  <p:sldIdLst>
    <p:sldId id="344" r:id="rId7"/>
    <p:sldId id="407" r:id="rId8"/>
    <p:sldId id="378" r:id="rId9"/>
    <p:sldId id="428" r:id="rId10"/>
    <p:sldId id="418" r:id="rId11"/>
    <p:sldId id="417" r:id="rId12"/>
    <p:sldId id="419" r:id="rId13"/>
    <p:sldId id="416" r:id="rId14"/>
    <p:sldId id="420" r:id="rId15"/>
    <p:sldId id="421" r:id="rId16"/>
    <p:sldId id="424" r:id="rId17"/>
    <p:sldId id="425" r:id="rId18"/>
    <p:sldId id="426" r:id="rId19"/>
    <p:sldId id="427" r:id="rId20"/>
    <p:sldId id="422" r:id="rId21"/>
    <p:sldId id="423" r:id="rId22"/>
    <p:sldId id="373" r:id="rId23"/>
  </p:sldIdLst>
  <p:sldSz cx="9144000" cy="6858000" type="screen4x3"/>
  <p:notesSz cx="6808788" cy="9940925"/>
  <p:defaultTextStyle>
    <a:defPPr>
      <a:defRPr lang="fr-FR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AGES DE TITRES" id="{17C09BDF-157B-D346-9BB8-FF978B822D61}">
          <p14:sldIdLst>
            <p14:sldId id="344"/>
            <p14:sldId id="350"/>
            <p14:sldId id="378"/>
            <p14:sldId id="379"/>
            <p14:sldId id="380"/>
            <p14:sldId id="381"/>
            <p14:sldId id="382"/>
            <p14:sldId id="389"/>
            <p14:sldId id="358"/>
            <p14:sldId id="390"/>
            <p14:sldId id="393"/>
            <p14:sldId id="394"/>
            <p14:sldId id="395"/>
            <p14:sldId id="396"/>
            <p14:sldId id="360"/>
            <p14:sldId id="398"/>
            <p14:sldId id="397"/>
            <p14:sldId id="404"/>
            <p14:sldId id="405"/>
            <p14:sldId id="399"/>
            <p14:sldId id="373"/>
          </p14:sldIdLst>
        </p14:section>
        <p14:section name="AGENDA ET CHAPITRES" id="{528E4471-FAF4-5948-9A0F-FB64E98B4345}">
          <p14:sldIdLst/>
        </p14:section>
        <p14:section name="PAGES INTERIEURES" id="{6B55E453-6170-DD47-98AA-1D4091AA2F12}">
          <p14:sldIdLst/>
        </p14:section>
        <p14:section name="VERSION AVEC LOGO PARTENAIRE" id="{FD670F95-B475-B945-88AE-41E08DD4BEA6}">
          <p14:sldIdLst/>
        </p14:section>
      </p14:sectionLst>
    </p:ext>
    <p:ext uri="{EFAFB233-063F-42B5-8137-9DF3F51BA10A}">
      <p15:sldGuideLst xmlns="" xmlns:p15="http://schemas.microsoft.com/office/powerpoint/2012/main">
        <p15:guide id="1" pos="516" userDrawn="1">
          <p15:clr>
            <a:srgbClr val="A4A3A4"/>
          </p15:clr>
        </p15:guide>
        <p15:guide id="2" pos="496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FFFF"/>
    <a:srgbClr val="FF9900"/>
    <a:srgbClr val="FF9933"/>
    <a:srgbClr val="E1081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0" autoAdjust="0"/>
    <p:restoredTop sz="93344" autoAdjust="0"/>
  </p:normalViewPr>
  <p:slideViewPr>
    <p:cSldViewPr snapToGrid="0" snapToObjects="1">
      <p:cViewPr>
        <p:scale>
          <a:sx n="100" d="100"/>
          <a:sy n="100" d="100"/>
        </p:scale>
        <p:origin x="-1140" y="-276"/>
      </p:cViewPr>
      <p:guideLst>
        <p:guide orient="horz" pos="2160"/>
        <p:guide pos="516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258" y="6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704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704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D4EF3164-12F7-4177-A34A-FC9F06D94EB5}" type="datetimeFigureOut">
              <a:rPr lang="fr-CH" smtClean="0">
                <a:latin typeface="Arial" panose="020B0604020202020204" pitchFamily="34" charset="0"/>
              </a:rPr>
              <a:pPr/>
              <a:t>14.11.2019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4" cy="49704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4" cy="49704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A9DFF6F6-BFF1-4FDB-A5C8-8553D5F79C51}" type="slidenum">
              <a:rPr lang="fr-CH" smtClean="0">
                <a:latin typeface="Arial" panose="020B0604020202020204" pitchFamily="34" charset="0"/>
              </a:rPr>
              <a:pPr/>
              <a:t>‹N°›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6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3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FEB51FE-42A7-C948-8F76-488C4BA31B18}" type="datetimeFigureOut">
              <a:rPr lang="fr-FR" smtClean="0"/>
              <a:pPr/>
              <a:t>14/11/2019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4" cy="498772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4" cy="498772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CBA14F21-B882-914F-8706-8AF86C134BF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0856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vue Lausa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ville.jpg">
            <a:extLst>
              <a:ext uri="{FF2B5EF4-FFF2-40B4-BE49-F238E27FC236}">
                <a16:creationId xmlns="" xmlns:a16="http://schemas.microsoft.com/office/drawing/2014/main" id="{BB6C564A-BE5E-A64C-9931-4B023E305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09734" y="0"/>
            <a:ext cx="32342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00AC54-25BB-7F48-9957-37C5148E8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68" y="1122363"/>
            <a:ext cx="5266266" cy="2387600"/>
          </a:xfrm>
        </p:spPr>
        <p:txBody>
          <a:bodyPr anchor="ctr"/>
          <a:lstStyle>
            <a:lvl1pPr algn="l">
              <a:defRPr sz="60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7873B36-4089-D642-A40D-4CA93D155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8" y="3602037"/>
            <a:ext cx="5266266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90C392-0713-4641-B684-CB20E2272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5924956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="" xmlns:a16="http://schemas.microsoft.com/office/drawing/2014/main" id="{27C2F529-6C68-4D46-B910-ADB9E1A5E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68" y="6257187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C772E1-E4E1-4269-8BB3-BF68613956C3}"/>
              </a:ext>
            </a:extLst>
          </p:cNvPr>
          <p:cNvSpPr/>
          <p:nvPr userDrawn="1"/>
        </p:nvSpPr>
        <p:spPr>
          <a:xfrm>
            <a:off x="786653" y="546848"/>
            <a:ext cx="5123080" cy="41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B7E23E79-6E65-5343-BCEA-B19EC41C0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82" y="180708"/>
            <a:ext cx="2437969" cy="114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93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4">
            <a:extLst>
              <a:ext uri="{FF2B5EF4-FFF2-40B4-BE49-F238E27FC236}">
                <a16:creationId xmlns="" xmlns:a16="http://schemas.microsoft.com/office/drawing/2014/main" id="{B917A0AF-6604-46EE-BDC7-DAF989561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6342" y="2248389"/>
            <a:ext cx="7287658" cy="2533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B1D62A-426F-4A42-8263-744AA6C64E60}"/>
              </a:ext>
            </a:extLst>
          </p:cNvPr>
          <p:cNvSpPr/>
          <p:nvPr userDrawn="1"/>
        </p:nvSpPr>
        <p:spPr>
          <a:xfrm flipV="1">
            <a:off x="6112624" y="6826412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A34276C-6E0C-9049-99D1-C7AD80177391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D19EEAE-17DD-D04E-AEBC-1572E7EE1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866" y="47856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C12FAF1-D07A-1941-881C-89FE03A2F55D}"/>
              </a:ext>
            </a:extLst>
          </p:cNvPr>
          <p:cNvSpPr txBox="1"/>
          <p:nvPr userDrawn="1"/>
        </p:nvSpPr>
        <p:spPr>
          <a:xfrm>
            <a:off x="1495346" y="4620785"/>
            <a:ext cx="42030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867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958CD18-491D-3340-A783-1E9FA7E1D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E6BDCD13-D815-4B05-8B69-B26624B7129C}"/>
              </a:ext>
            </a:extLst>
          </p:cNvPr>
          <p:cNvSpPr/>
          <p:nvPr userDrawn="1"/>
        </p:nvSpPr>
        <p:spPr>
          <a:xfrm>
            <a:off x="875432" y="2237217"/>
            <a:ext cx="980910" cy="33564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9933C97-42CD-1245-9357-52E00AA97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23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Chaude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B1D62A-426F-4A42-8263-744AA6C64E60}"/>
              </a:ext>
            </a:extLst>
          </p:cNvPr>
          <p:cNvSpPr/>
          <p:nvPr userDrawn="1"/>
        </p:nvSpPr>
        <p:spPr>
          <a:xfrm flipV="1">
            <a:off x="6112624" y="6826412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AA6C2760-B7BB-B043-97CD-12F911234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30" y="172089"/>
            <a:ext cx="2736467" cy="3825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A34276C-6E0C-9049-99D1-C7AD80177391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D19EEAE-17DD-D04E-AEBC-1572E7EE1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866" y="47856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C12FAF1-D07A-1941-881C-89FE03A2F55D}"/>
              </a:ext>
            </a:extLst>
          </p:cNvPr>
          <p:cNvSpPr txBox="1"/>
          <p:nvPr userDrawn="1"/>
        </p:nvSpPr>
        <p:spPr>
          <a:xfrm>
            <a:off x="1495346" y="4620785"/>
            <a:ext cx="42030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867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958CD18-491D-3340-A783-1E9FA7E1D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E6BDCD13-D815-4B05-8B69-B26624B7129C}"/>
              </a:ext>
            </a:extLst>
          </p:cNvPr>
          <p:cNvSpPr/>
          <p:nvPr userDrawn="1"/>
        </p:nvSpPr>
        <p:spPr>
          <a:xfrm>
            <a:off x="875432" y="2231401"/>
            <a:ext cx="980910" cy="3362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4" name="Image 3" descr="Une image contenant extérieur, ciel, bâtiment, arbre&#10;&#10;&#10;&#10;Description générée automatiquement">
            <a:extLst>
              <a:ext uri="{FF2B5EF4-FFF2-40B4-BE49-F238E27FC236}">
                <a16:creationId xmlns="" xmlns:a16="http://schemas.microsoft.com/office/drawing/2014/main" id="{558A5E40-3CB5-4B48-BF23-C7D561FDB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56"/>
          <a:stretch/>
        </p:blipFill>
        <p:spPr>
          <a:xfrm>
            <a:off x="1856342" y="2231401"/>
            <a:ext cx="7287658" cy="2545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65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Europe Noctu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B1D62A-426F-4A42-8263-744AA6C64E60}"/>
              </a:ext>
            </a:extLst>
          </p:cNvPr>
          <p:cNvSpPr/>
          <p:nvPr userDrawn="1"/>
        </p:nvSpPr>
        <p:spPr>
          <a:xfrm flipV="1">
            <a:off x="6112624" y="6826412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A34276C-6E0C-9049-99D1-C7AD80177391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D19EEAE-17DD-D04E-AEBC-1572E7EE1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866" y="47856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C12FAF1-D07A-1941-881C-89FE03A2F55D}"/>
              </a:ext>
            </a:extLst>
          </p:cNvPr>
          <p:cNvSpPr txBox="1"/>
          <p:nvPr userDrawn="1"/>
        </p:nvSpPr>
        <p:spPr>
          <a:xfrm>
            <a:off x="1495346" y="4620785"/>
            <a:ext cx="42030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867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958CD18-491D-3340-A783-1E9FA7E1D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E6BDCD13-D815-4B05-8B69-B26624B7129C}"/>
              </a:ext>
            </a:extLst>
          </p:cNvPr>
          <p:cNvSpPr/>
          <p:nvPr userDrawn="1"/>
        </p:nvSpPr>
        <p:spPr>
          <a:xfrm>
            <a:off x="875432" y="2237217"/>
            <a:ext cx="980910" cy="33564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4" name="Image 3" descr="Une image contenant bâtiment, scène&#10;&#10;&#10;&#10;Description générée automatiquement">
            <a:extLst>
              <a:ext uri="{FF2B5EF4-FFF2-40B4-BE49-F238E27FC236}">
                <a16:creationId xmlns="" xmlns:a16="http://schemas.microsoft.com/office/drawing/2014/main" id="{74F3949D-94A6-1149-BFD7-1C14238F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96"/>
          <a:stretch/>
        </p:blipFill>
        <p:spPr>
          <a:xfrm>
            <a:off x="1856343" y="2222257"/>
            <a:ext cx="7287658" cy="25549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8AFD7A5A-0FAB-7644-8F6B-FE91F3BCB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9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Palud Noctu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3B1D62A-426F-4A42-8263-744AA6C64E60}"/>
              </a:ext>
            </a:extLst>
          </p:cNvPr>
          <p:cNvSpPr/>
          <p:nvPr userDrawn="1"/>
        </p:nvSpPr>
        <p:spPr>
          <a:xfrm flipV="1">
            <a:off x="6112624" y="6826412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A34276C-6E0C-9049-99D1-C7AD80177391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D19EEAE-17DD-D04E-AEBC-1572E7EE1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866" y="47856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C12FAF1-D07A-1941-881C-89FE03A2F55D}"/>
              </a:ext>
            </a:extLst>
          </p:cNvPr>
          <p:cNvSpPr txBox="1"/>
          <p:nvPr userDrawn="1"/>
        </p:nvSpPr>
        <p:spPr>
          <a:xfrm>
            <a:off x="1495346" y="4620785"/>
            <a:ext cx="42030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867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958CD18-491D-3340-A783-1E9FA7E1D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E6BDCD13-D815-4B05-8B69-B26624B7129C}"/>
              </a:ext>
            </a:extLst>
          </p:cNvPr>
          <p:cNvSpPr/>
          <p:nvPr userDrawn="1"/>
        </p:nvSpPr>
        <p:spPr>
          <a:xfrm>
            <a:off x="875432" y="2237217"/>
            <a:ext cx="980910" cy="33564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pic>
        <p:nvPicPr>
          <p:cNvPr id="4" name="Image 3" descr="Une image contenant bâtiment, extérieur&#10;&#10;&#10;&#10;Description générée automatiquement">
            <a:extLst>
              <a:ext uri="{FF2B5EF4-FFF2-40B4-BE49-F238E27FC236}">
                <a16:creationId xmlns="" xmlns:a16="http://schemas.microsoft.com/office/drawing/2014/main" id="{E6BE0295-254E-6B46-9009-C46CC371F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47"/>
          <a:stretch/>
        </p:blipFill>
        <p:spPr>
          <a:xfrm>
            <a:off x="1856342" y="2239190"/>
            <a:ext cx="7287658" cy="25590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B15BFC5-2549-8241-AE51-721139302D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26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878457-448B-44A8-9AED-5353EFF6249C}"/>
              </a:ext>
            </a:extLst>
          </p:cNvPr>
          <p:cNvSpPr/>
          <p:nvPr userDrawn="1"/>
        </p:nvSpPr>
        <p:spPr>
          <a:xfrm>
            <a:off x="0" y="3285478"/>
            <a:ext cx="9144000" cy="126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D2EDE9-B352-1141-B055-A7A28EDC392B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C685CC0-2D53-EE4E-BD94-E1F6EA0A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0D42A859-7922-334B-8EC9-794E09E8DF6D}"/>
              </a:ext>
            </a:extLst>
          </p:cNvPr>
          <p:cNvSpPr txBox="1">
            <a:spLocks/>
          </p:cNvSpPr>
          <p:nvPr userDrawn="1"/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5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11C05ACF-0343-D940-90D9-9B10D6E43BFB}"/>
              </a:ext>
            </a:extLst>
          </p:cNvPr>
          <p:cNvSpPr/>
          <p:nvPr userDrawn="1"/>
        </p:nvSpPr>
        <p:spPr>
          <a:xfrm>
            <a:off x="860918" y="2237217"/>
            <a:ext cx="1147824" cy="35088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9CDB96FD-401E-E348-B29F-0013CF0783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1266" y="49380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0A834F75-577B-D447-BDF4-E4455982B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832" y="49380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56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5055F6-A86C-764F-A688-F3BD5D0A61E1}"/>
              </a:ext>
            </a:extLst>
          </p:cNvPr>
          <p:cNvSpPr/>
          <p:nvPr userDrawn="1"/>
        </p:nvSpPr>
        <p:spPr>
          <a:xfrm>
            <a:off x="875432" y="2472732"/>
            <a:ext cx="8268568" cy="1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D2EDE9-B352-1141-B055-A7A28EDC392B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D6871E5-598B-C54C-BA7A-D1AA8A9F7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88821" y="2472733"/>
            <a:ext cx="6457744" cy="758993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Nom de l’intervenant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C512F99-E563-7B48-B5C1-9470B6072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821" y="3386337"/>
            <a:ext cx="6457744" cy="4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Fonction / Entreprise 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6C0C8506-7916-B142-95DB-95C5F968CB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2242" y="2256312"/>
            <a:ext cx="1489143" cy="18525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571EAA6-C30C-5F4C-9695-A4F430F42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53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avec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86E9BE7D-DCF3-5B4A-A55B-52E74ECAD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2625" y="6431787"/>
            <a:ext cx="2533145" cy="426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304C9C2E-05EE-D149-AE55-15CEDB7E5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E467883-8F15-C94C-B9E4-11A897809621}"/>
              </a:ext>
            </a:extLst>
          </p:cNvPr>
          <p:cNvSpPr/>
          <p:nvPr userDrawn="1"/>
        </p:nvSpPr>
        <p:spPr>
          <a:xfrm flipV="1">
            <a:off x="6112624" y="6365715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F624945-820B-C64B-9C0F-DBD32C71EC86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5F99BC6-6F57-F948-B03C-748FBFDED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332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 avec Direction et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F624945-820B-C64B-9C0F-DBD32C71EC86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E41BEB-0949-984A-9C12-7FF64BE3258F}"/>
              </a:ext>
            </a:extLst>
          </p:cNvPr>
          <p:cNvSpPr/>
          <p:nvPr userDrawn="1"/>
        </p:nvSpPr>
        <p:spPr>
          <a:xfrm flipV="1">
            <a:off x="6112624" y="6808351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C28F6F4-A86B-874D-9822-E0BCCEA62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333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8C0468-F2FF-461F-A6DB-457331DA601C}"/>
              </a:ext>
            </a:extLst>
          </p:cNvPr>
          <p:cNvSpPr/>
          <p:nvPr userDrawn="1"/>
        </p:nvSpPr>
        <p:spPr>
          <a:xfrm flipV="1">
            <a:off x="6112624" y="6808351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E9F064-F18C-4DD4-A6D4-2EDAE4289A5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A305C6-CBF3-44EB-AA8B-CA141654162D}"/>
              </a:ext>
            </a:extLst>
          </p:cNvPr>
          <p:cNvSpPr/>
          <p:nvPr userDrawn="1"/>
        </p:nvSpPr>
        <p:spPr>
          <a:xfrm>
            <a:off x="786654" y="546848"/>
            <a:ext cx="5210385" cy="41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5A365E-61F0-4C46-94D5-FE88714CCEB5}"/>
              </a:ext>
            </a:extLst>
          </p:cNvPr>
          <p:cNvSpPr/>
          <p:nvPr userDrawn="1"/>
        </p:nvSpPr>
        <p:spPr>
          <a:xfrm>
            <a:off x="6292570" y="156360"/>
            <a:ext cx="2671483" cy="80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106586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3B37E32B-C9BA-0941-82AA-8FF4EAD0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35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uverture vue Lausa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ville.jpg">
            <a:extLst>
              <a:ext uri="{FF2B5EF4-FFF2-40B4-BE49-F238E27FC236}">
                <a16:creationId xmlns="" xmlns:a16="http://schemas.microsoft.com/office/drawing/2014/main" id="{2F4F3614-1E2D-7842-A779-E5D9B6E16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09734" y="0"/>
            <a:ext cx="32342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00AC54-25BB-7F48-9957-37C5148E8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68" y="1122363"/>
            <a:ext cx="5266266" cy="2387600"/>
          </a:xfrm>
        </p:spPr>
        <p:txBody>
          <a:bodyPr anchor="ctr"/>
          <a:lstStyle>
            <a:lvl1pPr algn="l">
              <a:defRPr sz="60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7873B36-4089-D642-A40D-4CA93D155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8" y="3602037"/>
            <a:ext cx="5266266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90C392-0713-4641-B684-CB20E2272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5924956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="" xmlns:a16="http://schemas.microsoft.com/office/drawing/2014/main" id="{27C2F529-6C68-4D46-B910-ADB9E1A5E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68" y="6257187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C772E1-E4E1-4269-8BB3-BF68613956C3}"/>
              </a:ext>
            </a:extLst>
          </p:cNvPr>
          <p:cNvSpPr/>
          <p:nvPr userDrawn="1"/>
        </p:nvSpPr>
        <p:spPr>
          <a:xfrm>
            <a:off x="786652" y="546848"/>
            <a:ext cx="5123081" cy="41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F72343C-4EA7-1848-B52A-A2AFCB95D8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82" y="180708"/>
            <a:ext cx="2437969" cy="114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095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37C98F4B-52FC-D14C-86C0-6646FF12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60" y="1825625"/>
            <a:ext cx="770189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0" indent="-38099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EF8F7B5-BF91-C043-B48F-529AB9461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C9DCDA-9684-494A-BA46-5CEEE82E343C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9FF00EA6-AFF5-8E48-8AE0-EE3602A9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uces 3 niv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37C98F4B-52FC-D14C-86C0-6646FF12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60" y="1825625"/>
            <a:ext cx="770189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0" indent="-380990">
              <a:lnSpc>
                <a:spcPct val="100000"/>
              </a:lnSpc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/>
            </a:lvl1pPr>
            <a:lvl2pPr marL="685783" indent="-228594">
              <a:lnSpc>
                <a:spcPct val="100000"/>
              </a:lnSpc>
              <a:spcAft>
                <a:spcPts val="800"/>
              </a:spcAft>
              <a:buClr>
                <a:schemeClr val="tx2"/>
              </a:buClr>
              <a:buSzPct val="100000"/>
              <a:buFont typeface="Arial Unicode MS" panose="020B0604020202020204" pitchFamily="34" charset="-128"/>
              <a:buChar char="▸"/>
              <a:defRPr sz="2133"/>
            </a:lvl2pPr>
            <a:lvl3pPr marL="1142971" indent="-228594">
              <a:lnSpc>
                <a:spcPct val="100000"/>
              </a:lnSpc>
              <a:spcAft>
                <a:spcPts val="800"/>
              </a:spcAft>
              <a:buClr>
                <a:schemeClr val="tx2"/>
              </a:buClr>
              <a:buFont typeface="Helvetica" pitchFamily="2" charset="0"/>
              <a:buChar char="⁃"/>
              <a:defRPr sz="1867"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EF8F7B5-BF91-C043-B48F-529AB9461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C9DCDA-9684-494A-BA46-5CEEE82E343C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9FF00EA6-AFF5-8E48-8AE0-EE3602A94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17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230A32E-E01F-4E49-A354-D3B72877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AE7CCC2-9761-EE46-887E-A00090E20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258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3B37E32B-C9BA-0941-82AA-8FF4EAD02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422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>
            <a:extLst>
              <a:ext uri="{FF2B5EF4-FFF2-40B4-BE49-F238E27FC236}">
                <a16:creationId xmlns="" xmlns:a16="http://schemas.microsoft.com/office/drawing/2014/main" id="{5506C4B4-9884-A541-8E83-BBE006B74C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13462" y="1547792"/>
            <a:ext cx="7411625" cy="422084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8D647F1-DE21-4CA6-8F7D-B733014C4E51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E299F0D-FBDE-C64E-B126-75B303C11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F1AFE056-459A-1449-B7D1-694BCCD82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350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4A2D8379-72C7-4ECA-8CEA-9ED248D3A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2758376" cy="60946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3A38BA5C-D645-416F-90AB-3E965C7990C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816740" y="642103"/>
            <a:ext cx="4770451" cy="52189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FA3C14-2B67-4E65-A434-2F8F9FE172D3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FF3AC8-A96D-4E55-B63B-E39BC73D3BA8}"/>
              </a:ext>
            </a:extLst>
          </p:cNvPr>
          <p:cNvSpPr/>
          <p:nvPr userDrawn="1"/>
        </p:nvSpPr>
        <p:spPr>
          <a:xfrm>
            <a:off x="3727674" y="5897010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2AF47959-C8BA-0A4D-B17C-676917E2655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867297" y="5925735"/>
            <a:ext cx="4719895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D26E97D-C5F8-FC4C-9D22-90542204D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="" xmlns:a16="http://schemas.microsoft.com/office/drawing/2014/main" id="{315C3D44-05B8-C648-83E7-3082A7119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801" y="1402621"/>
            <a:ext cx="2759037" cy="445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="" xmlns:p14="http://schemas.microsoft.com/office/powerpoint/2010/main" val="878620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3A38BA5C-D645-416F-90AB-3E965C799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3462" y="759542"/>
            <a:ext cx="7517076" cy="549710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FA3C14-2B67-4E65-A434-2F8F9FE172D3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FF3AC8-A96D-4E55-B63B-E39BC73D3BA8}"/>
              </a:ext>
            </a:extLst>
          </p:cNvPr>
          <p:cNvSpPr/>
          <p:nvPr userDrawn="1"/>
        </p:nvSpPr>
        <p:spPr>
          <a:xfrm>
            <a:off x="731559" y="6237438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2AF47959-C8BA-0A4D-B17C-676917E2655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71181" y="6266163"/>
            <a:ext cx="5160342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4A2D8379-72C7-4ECA-8CEA-9ED248D3A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2" y="155631"/>
            <a:ext cx="7517077" cy="532019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DE98551B-8B99-694F-9334-FE4997132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8242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et 2 petit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FA3C14-2B67-4E65-A434-2F8F9FE172D3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4DD3EC6E-B62A-9648-9C7D-B51842D253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159495" y="845303"/>
            <a:ext cx="1854296" cy="348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A2810F7-ABB4-DD4B-B1D9-FC29C916439E}"/>
              </a:ext>
            </a:extLst>
          </p:cNvPr>
          <p:cNvSpPr/>
          <p:nvPr userDrawn="1"/>
        </p:nvSpPr>
        <p:spPr>
          <a:xfrm>
            <a:off x="5090168" y="4335290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715017E0-1EA9-6349-9303-5AE1F4DC6B1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078521" y="2179181"/>
            <a:ext cx="1854295" cy="348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1BEC8F62-1E6E-FD45-9330-8AAAF611B84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229791" y="4350545"/>
            <a:ext cx="1549705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B28058E-8287-D544-9544-0E11046AB82A}"/>
              </a:ext>
            </a:extLst>
          </p:cNvPr>
          <p:cNvSpPr/>
          <p:nvPr userDrawn="1"/>
        </p:nvSpPr>
        <p:spPr>
          <a:xfrm>
            <a:off x="7013791" y="5686942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5CB0A16F-876C-DD43-9E44-1DC2B3D02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2774C1-D4B8-8F43-94DC-3ABCFB29CC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828" y="5709005"/>
            <a:ext cx="1556578" cy="3197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67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le copyright</a:t>
            </a:r>
          </a:p>
          <a:p>
            <a:endParaRPr lang="fr-FR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E414933-DCD8-9941-A840-0D4294F00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4276708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="" xmlns:a16="http://schemas.microsoft.com/office/drawing/2014/main" id="{119C1B8C-F649-46C7-9B36-C87747EF23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00" y="1402621"/>
            <a:ext cx="4276708" cy="4284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="" xmlns:p14="http://schemas.microsoft.com/office/powerpoint/2010/main" val="388947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3 images car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3A38BA5C-D645-416F-90AB-3E965C799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3460" y="2681069"/>
            <a:ext cx="2516199" cy="3119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67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FA3C14-2B67-4E65-A434-2F8F9FE172D3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2AF47959-C8BA-0A4D-B17C-676917E2655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466656" y="5877367"/>
            <a:ext cx="2275519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4DD3EC6E-B62A-9648-9C7D-B51842D253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607816" y="2681069"/>
            <a:ext cx="2516199" cy="312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67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A2810F7-ABB4-DD4B-B1D9-FC29C916439E}"/>
              </a:ext>
            </a:extLst>
          </p:cNvPr>
          <p:cNvSpPr/>
          <p:nvPr userDrawn="1"/>
        </p:nvSpPr>
        <p:spPr>
          <a:xfrm>
            <a:off x="3886208" y="3725690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95EB367-D6B3-A349-970B-2A8EB2DE823D}"/>
              </a:ext>
            </a:extLst>
          </p:cNvPr>
          <p:cNvSpPr txBox="1">
            <a:spLocks/>
          </p:cNvSpPr>
          <p:nvPr userDrawn="1"/>
        </p:nvSpPr>
        <p:spPr>
          <a:xfrm>
            <a:off x="4025831" y="3754415"/>
            <a:ext cx="1603271" cy="270908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dirty="0" err="1"/>
              <a:t>Insérez</a:t>
            </a:r>
            <a:r>
              <a:rPr lang="en-US" sz="1067" dirty="0"/>
              <a:t> le copyright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715017E0-1EA9-6349-9303-5AE1F4DC6B1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02173" y="2681069"/>
            <a:ext cx="2516199" cy="31675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67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8892A0D-20D9-1D4E-B294-2BC17A4A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FF3AC8-A96D-4E55-B63B-E39BC73D3BA8}"/>
              </a:ext>
            </a:extLst>
          </p:cNvPr>
          <p:cNvSpPr/>
          <p:nvPr userDrawn="1"/>
        </p:nvSpPr>
        <p:spPr>
          <a:xfrm>
            <a:off x="6469534" y="5848643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A8E37C1-DF56-C949-B19D-4A2B768B1083}"/>
              </a:ext>
            </a:extLst>
          </p:cNvPr>
          <p:cNvSpPr/>
          <p:nvPr userDrawn="1"/>
        </p:nvSpPr>
        <p:spPr>
          <a:xfrm>
            <a:off x="3606964" y="5801068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1817DB3-4ECF-F248-9F80-B0E585982E38}"/>
              </a:ext>
            </a:extLst>
          </p:cNvPr>
          <p:cNvSpPr/>
          <p:nvPr userDrawn="1"/>
        </p:nvSpPr>
        <p:spPr>
          <a:xfrm>
            <a:off x="744394" y="5801067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3B661D9E-C389-A44B-86A9-368BB9092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8017E2F-3917-DC4D-BC7F-8BCFB60496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801" y="1412617"/>
            <a:ext cx="2516197" cy="111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="" xmlns:a16="http://schemas.microsoft.com/office/drawing/2014/main" id="{9D4C37AE-1652-4E4C-AE71-B865258AE3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7488" y="1412617"/>
            <a:ext cx="2516197" cy="111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="" xmlns:a16="http://schemas.microsoft.com/office/drawing/2014/main" id="{7E6F8244-4459-EB45-A932-D5CF3E92B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2175" y="1412617"/>
            <a:ext cx="2516197" cy="111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="" xmlns:a16="http://schemas.microsoft.com/office/drawing/2014/main" id="{6160C766-4AB6-6747-B536-373365D9B4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5336" y="5828511"/>
            <a:ext cx="2276649" cy="3197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67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le copyright</a:t>
            </a:r>
          </a:p>
          <a:p>
            <a:endParaRPr lang="fr-FR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="" xmlns:a16="http://schemas.microsoft.com/office/drawing/2014/main" id="{9C934809-AE94-CC40-866D-9813A331CF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017" y="5828510"/>
            <a:ext cx="2276649" cy="3197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067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le copyright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8364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vertical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5BD444-0679-714C-AC1E-48D7F034B8E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14EA914-DB85-FD4E-AD0C-3FAE52D46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079141B2-23B6-7C40-943B-FA78EC068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0" y="1808182"/>
            <a:ext cx="1824903" cy="3770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09319D-42E7-164D-BCC7-F05FE853467E}"/>
              </a:ext>
            </a:extLst>
          </p:cNvPr>
          <p:cNvSpPr/>
          <p:nvPr userDrawn="1"/>
        </p:nvSpPr>
        <p:spPr>
          <a:xfrm>
            <a:off x="732188" y="5567894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22A8C1C9-CA3F-FB49-9034-88135AF9893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71810" y="5583149"/>
            <a:ext cx="1766553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280129F1-8BB6-6847-9F5A-315316B67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5956" y="1807633"/>
            <a:ext cx="3324045" cy="37697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8082B70-B333-434E-9065-882F7989D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730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uverture vue Lausa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ville.jpg">
            <a:extLst>
              <a:ext uri="{FF2B5EF4-FFF2-40B4-BE49-F238E27FC236}">
                <a16:creationId xmlns="" xmlns:a16="http://schemas.microsoft.com/office/drawing/2014/main" id="{14971CCA-235E-8B4E-80D3-09F1E5FCE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24"/>
          <a:stretch/>
        </p:blipFill>
        <p:spPr>
          <a:xfrm>
            <a:off x="5909734" y="1677"/>
            <a:ext cx="3234266" cy="68563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00AC54-25BB-7F48-9957-37C5148E8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68" y="1122363"/>
            <a:ext cx="5266266" cy="2387600"/>
          </a:xfrm>
        </p:spPr>
        <p:txBody>
          <a:bodyPr anchor="ctr"/>
          <a:lstStyle>
            <a:lvl1pPr algn="l">
              <a:defRPr sz="60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7873B36-4089-D642-A40D-4CA93D155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8" y="3602037"/>
            <a:ext cx="5266266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90C392-0713-4641-B684-CB20E2272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5924956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="" xmlns:a16="http://schemas.microsoft.com/office/drawing/2014/main" id="{27C2F529-6C68-4D46-B910-ADB9E1A5E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68" y="6257187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C772E1-E4E1-4269-8BB3-BF68613956C3}"/>
              </a:ext>
            </a:extLst>
          </p:cNvPr>
          <p:cNvSpPr/>
          <p:nvPr userDrawn="1"/>
        </p:nvSpPr>
        <p:spPr>
          <a:xfrm>
            <a:off x="786652" y="546848"/>
            <a:ext cx="4975519" cy="41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3B003ED-7605-8C4D-9B87-E902FA917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82" y="180708"/>
            <a:ext cx="2437969" cy="114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153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horizontal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5BD444-0679-714C-AC1E-48D7F034B8E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14EA914-DB85-FD4E-AD0C-3FAE52D46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="" xmlns:a16="http://schemas.microsoft.com/office/drawing/2014/main" id="{238E499F-ED79-FF46-9946-961D05131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59" y="1808181"/>
            <a:ext cx="3780000" cy="3568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087C89-BA45-E44A-9CE7-6A2F7FCF8F62}"/>
              </a:ext>
            </a:extLst>
          </p:cNvPr>
          <p:cNvSpPr/>
          <p:nvPr userDrawn="1"/>
        </p:nvSpPr>
        <p:spPr>
          <a:xfrm>
            <a:off x="731399" y="5373844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C2E0A667-C664-344F-AA8B-754658477E9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71021" y="5389099"/>
            <a:ext cx="3958887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="" xmlns:a16="http://schemas.microsoft.com/office/drawing/2014/main" id="{C4971E43-5156-004D-8C67-062D2C85E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3769" y="1808182"/>
            <a:ext cx="3762000" cy="3569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0C5812A8-0375-484E-B5DC-63F1B18D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854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phone 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5BD444-0679-714C-AC1E-48D7F034B8E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14EA914-DB85-FD4E-AD0C-3FAE52D46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F6A1AE97-F21A-7A4F-9F17-0D3D66A69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13459" y="965360"/>
            <a:ext cx="2689761" cy="5503333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079141B2-23B6-7C40-943B-FA78EC068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241" y="1835177"/>
            <a:ext cx="2271598" cy="3770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709319D-42E7-164D-BCC7-F05FE853467E}"/>
              </a:ext>
            </a:extLst>
          </p:cNvPr>
          <p:cNvSpPr/>
          <p:nvPr userDrawn="1"/>
        </p:nvSpPr>
        <p:spPr>
          <a:xfrm>
            <a:off x="854494" y="6135480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22A8C1C9-CA3F-FB49-9034-88135AF9893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994116" y="6150735"/>
            <a:ext cx="1643576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48C1C6B9-242C-E24F-8BB1-596571063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A8D2A3A8-74A3-4142-8A68-D31C67E1A4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932439"/>
            <a:ext cx="4073770" cy="3672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="" xmlns:p14="http://schemas.microsoft.com/office/powerpoint/2010/main" val="1780836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pad 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2F62B13-DF87-B44E-8726-12F08AE5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1338872" y="824987"/>
            <a:ext cx="4037063" cy="52080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5BD444-0679-714C-AC1E-48D7F034B8E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14EA914-DB85-FD4E-AD0C-3FAE52D46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61" y="642104"/>
            <a:ext cx="5306539" cy="51376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="" xmlns:a16="http://schemas.microsoft.com/office/drawing/2014/main" id="{238E499F-ED79-FF46-9946-961D05131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2051" y="1840676"/>
            <a:ext cx="4350107" cy="3277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087C89-BA45-E44A-9CE7-6A2F7FCF8F62}"/>
              </a:ext>
            </a:extLst>
          </p:cNvPr>
          <p:cNvSpPr/>
          <p:nvPr userDrawn="1"/>
        </p:nvSpPr>
        <p:spPr>
          <a:xfrm>
            <a:off x="1093856" y="5423778"/>
            <a:ext cx="31130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333" dirty="0">
                <a:solidFill>
                  <a:schemeClr val="bg1">
                    <a:lumMod val="65000"/>
                  </a:schemeClr>
                </a:solidFill>
              </a:rPr>
              <a:t>©</a:t>
            </a:r>
            <a:endParaRPr lang="en-GB" sz="1333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C2E0A667-C664-344F-AA8B-754658477E9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357660" y="5448153"/>
            <a:ext cx="3958887" cy="240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Insérez</a:t>
            </a:r>
            <a:r>
              <a:rPr lang="en-US" dirty="0"/>
              <a:t> le copyright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3FD7E6EE-B3BA-6D4B-BF3A-75F17C145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93AC7F-3111-484D-8E0A-7A3C03A881FA}"/>
              </a:ext>
            </a:extLst>
          </p:cNvPr>
          <p:cNvSpPr/>
          <p:nvPr userDrawn="1"/>
        </p:nvSpPr>
        <p:spPr>
          <a:xfrm>
            <a:off x="1201166" y="1840675"/>
            <a:ext cx="4312474" cy="3277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Espace réservé du texte 5">
            <a:extLst>
              <a:ext uri="{FF2B5EF4-FFF2-40B4-BE49-F238E27FC236}">
                <a16:creationId xmlns="" xmlns:a16="http://schemas.microsoft.com/office/drawing/2014/main" id="{7705922B-05C7-EB4F-B771-81BA54D5C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0001" y="1657093"/>
            <a:ext cx="2525768" cy="369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="" xmlns:p14="http://schemas.microsoft.com/office/powerpoint/2010/main" val="2362569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878457-448B-44A8-9AED-5353EFF6249C}"/>
              </a:ext>
            </a:extLst>
          </p:cNvPr>
          <p:cNvSpPr/>
          <p:nvPr userDrawn="1"/>
        </p:nvSpPr>
        <p:spPr>
          <a:xfrm>
            <a:off x="0" y="3285478"/>
            <a:ext cx="9144000" cy="126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D2EDE9-B352-1141-B055-A7A28EDC392B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C685CC0-2D53-EE4E-BD94-E1F6EA0A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0D42A859-7922-334B-8EC9-794E09E8DF6D}"/>
              </a:ext>
            </a:extLst>
          </p:cNvPr>
          <p:cNvSpPr txBox="1">
            <a:spLocks/>
          </p:cNvSpPr>
          <p:nvPr userDrawn="1"/>
        </p:nvSpPr>
        <p:spPr>
          <a:xfrm>
            <a:off x="875432" y="47856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5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</a:t>
            </a:r>
            <a:endParaRPr lang="en-US" dirty="0"/>
          </a:p>
        </p:txBody>
      </p:sp>
      <p:sp>
        <p:nvSpPr>
          <p:cNvPr id="18" name="Rectangle rouge">
            <a:extLst>
              <a:ext uri="{FF2B5EF4-FFF2-40B4-BE49-F238E27FC236}">
                <a16:creationId xmlns="" xmlns:a16="http://schemas.microsoft.com/office/drawing/2014/main" id="{11C05ACF-0343-D940-90D9-9B10D6E43BFB}"/>
              </a:ext>
            </a:extLst>
          </p:cNvPr>
          <p:cNvSpPr/>
          <p:nvPr userDrawn="1"/>
        </p:nvSpPr>
        <p:spPr>
          <a:xfrm>
            <a:off x="860918" y="2237217"/>
            <a:ext cx="1147824" cy="350885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9CDB96FD-401E-E348-B29F-0013CF0783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1266" y="4938039"/>
            <a:ext cx="6616889" cy="80803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0A834F75-577B-D447-BDF4-E4455982B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832" y="4938039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4567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avec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4">
            <a:extLst>
              <a:ext uri="{FF2B5EF4-FFF2-40B4-BE49-F238E27FC236}">
                <a16:creationId xmlns="" xmlns:a16="http://schemas.microsoft.com/office/drawing/2014/main" id="{DAA7467E-75B2-4A23-AAEB-0D9F8DED0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8181"/>
            <a:ext cx="9144000" cy="273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8D63F-96B7-414B-8916-8CA93E1D475F}"/>
              </a:ext>
            </a:extLst>
          </p:cNvPr>
          <p:cNvSpPr/>
          <p:nvPr userDrawn="1"/>
        </p:nvSpPr>
        <p:spPr>
          <a:xfrm>
            <a:off x="0" y="4540664"/>
            <a:ext cx="9144000" cy="2341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43523D9-2B5A-F14B-8400-09C4CE96A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349" y="4540664"/>
            <a:ext cx="7555631" cy="10201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68BA5AD4-5EE2-524C-B443-09169930A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8713" y="6081264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F20A1489-7C2A-2843-BADB-5256ED52A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8713" y="6413495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52BD40D3-7AA6-4AEE-9DCB-8810A7B16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3938" y="1"/>
            <a:ext cx="3040062" cy="722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CH" dirty="0"/>
              <a:t>Logo Partenaire ici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7534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>
              <a:latin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8B34D48-A69E-674D-97DF-2B4EA5399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6160" y="2101363"/>
            <a:ext cx="7023425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="" xmlns:a16="http://schemas.microsoft.com/office/drawing/2014/main" id="{B7443D2F-32FF-E747-BF8A-CC1BE1615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6159" y="2785247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6" name="Espace réservé du texte 4">
            <a:extLst>
              <a:ext uri="{FF2B5EF4-FFF2-40B4-BE49-F238E27FC236}">
                <a16:creationId xmlns="" xmlns:a16="http://schemas.microsoft.com/office/drawing/2014/main" id="{630EB12A-0FB4-7247-AE3F-53185F9DC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6159" y="3469131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7" name="Espace réservé du texte 4">
            <a:extLst>
              <a:ext uri="{FF2B5EF4-FFF2-40B4-BE49-F238E27FC236}">
                <a16:creationId xmlns="" xmlns:a16="http://schemas.microsoft.com/office/drawing/2014/main" id="{3552B98D-6572-D644-A158-C806FE0B1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159" y="4153015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="" xmlns:a16="http://schemas.microsoft.com/office/drawing/2014/main" id="{5A0F9C15-FD76-0A4B-98CA-3628479E6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59" y="4836899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9" name="Espace réservé du texte 4">
            <a:extLst>
              <a:ext uri="{FF2B5EF4-FFF2-40B4-BE49-F238E27FC236}">
                <a16:creationId xmlns="" xmlns:a16="http://schemas.microsoft.com/office/drawing/2014/main" id="{DA3002BA-DC88-B641-A082-553C6765C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159" y="5520783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784BDAC9-E338-6F48-96CE-548CD5BC0B55}"/>
              </a:ext>
            </a:extLst>
          </p:cNvPr>
          <p:cNvSpPr txBox="1"/>
          <p:nvPr userDrawn="1"/>
        </p:nvSpPr>
        <p:spPr>
          <a:xfrm>
            <a:off x="1014520" y="1903324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A40FC35D-38B8-564D-ABEC-992608F5D5E7}"/>
              </a:ext>
            </a:extLst>
          </p:cNvPr>
          <p:cNvSpPr txBox="1"/>
          <p:nvPr userDrawn="1"/>
        </p:nvSpPr>
        <p:spPr>
          <a:xfrm>
            <a:off x="1014520" y="2584939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5C227F2B-5041-3F4E-8587-630D77976421}"/>
              </a:ext>
            </a:extLst>
          </p:cNvPr>
          <p:cNvSpPr txBox="1"/>
          <p:nvPr userDrawn="1"/>
        </p:nvSpPr>
        <p:spPr>
          <a:xfrm>
            <a:off x="1014520" y="3266553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F9B306ED-7A81-9045-93C7-FBDBEC989E8E}"/>
              </a:ext>
            </a:extLst>
          </p:cNvPr>
          <p:cNvSpPr txBox="1"/>
          <p:nvPr userDrawn="1"/>
        </p:nvSpPr>
        <p:spPr>
          <a:xfrm>
            <a:off x="1014520" y="3948168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BDF9804E-EC0F-2A42-8FF6-500DB235577E}"/>
              </a:ext>
            </a:extLst>
          </p:cNvPr>
          <p:cNvSpPr txBox="1"/>
          <p:nvPr userDrawn="1"/>
        </p:nvSpPr>
        <p:spPr>
          <a:xfrm>
            <a:off x="1014520" y="4629783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F08F628D-A5DB-2E45-A782-93465EF6F2E9}"/>
              </a:ext>
            </a:extLst>
          </p:cNvPr>
          <p:cNvSpPr txBox="1"/>
          <p:nvPr userDrawn="1"/>
        </p:nvSpPr>
        <p:spPr>
          <a:xfrm>
            <a:off x="1014520" y="5311396"/>
            <a:ext cx="35618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dirty="0">
                <a:solidFill>
                  <a:schemeClr val="tx2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3A3F89EC-658A-6C46-90A0-B139BF91E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801" y="2101828"/>
            <a:ext cx="504000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  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="" xmlns:a16="http://schemas.microsoft.com/office/drawing/2014/main" id="{2B4434B7-FD29-864F-9262-54C9C81C82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7801" y="4831396"/>
            <a:ext cx="504000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="" xmlns:a16="http://schemas.microsoft.com/office/drawing/2014/main" id="{A5214C00-6BA3-044C-8776-1DBA067B4A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7801" y="4149004"/>
            <a:ext cx="504000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F7E59C15-72E0-7D41-9CC3-2825DAA503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801" y="3466612"/>
            <a:ext cx="504000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="" xmlns:a16="http://schemas.microsoft.com/office/drawing/2014/main" id="{F896F31F-5C7B-C845-9462-0EAB2410B2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801" y="2784220"/>
            <a:ext cx="504000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2  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="" xmlns:a16="http://schemas.microsoft.com/office/drawing/2014/main" id="{2DDFE21E-BD34-7749-9C30-788520519C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801" y="5513786"/>
            <a:ext cx="504000" cy="486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27" name="Espace réservé pour une image  4">
            <a:extLst>
              <a:ext uri="{FF2B5EF4-FFF2-40B4-BE49-F238E27FC236}">
                <a16:creationId xmlns="" xmlns:a16="http://schemas.microsoft.com/office/drawing/2014/main" id="{9E49D2C9-AAFC-409D-8AC0-D6CBC1A3EA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3939" y="1"/>
            <a:ext cx="3040062" cy="722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CH" dirty="0"/>
              <a:t>Logo partenaire ici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34362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avec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878457-448B-44A8-9AED-5353EFF6249C}"/>
              </a:ext>
            </a:extLst>
          </p:cNvPr>
          <p:cNvSpPr/>
          <p:nvPr userDrawn="1"/>
        </p:nvSpPr>
        <p:spPr>
          <a:xfrm>
            <a:off x="0" y="2472732"/>
            <a:ext cx="9144000" cy="9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D2755F-629F-2D41-86E7-9AC77CE5004E}"/>
              </a:ext>
            </a:extLst>
          </p:cNvPr>
          <p:cNvSpPr/>
          <p:nvPr userDrawn="1"/>
        </p:nvSpPr>
        <p:spPr>
          <a:xfrm>
            <a:off x="875432" y="1512732"/>
            <a:ext cx="980910" cy="38732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dirty="0"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D6871E5-598B-C54C-BA7A-D1AA8A9F7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8866" y="4574620"/>
            <a:ext cx="6512054" cy="8080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82F2B4A0-F9DA-D74B-AAD2-DA7CAD613E21}"/>
              </a:ext>
            </a:extLst>
          </p:cNvPr>
          <p:cNvSpPr txBox="1"/>
          <p:nvPr userDrawn="1"/>
        </p:nvSpPr>
        <p:spPr>
          <a:xfrm>
            <a:off x="1495346" y="4425398"/>
            <a:ext cx="42030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867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7F9EACF1-3DCD-A342-AB44-5607341453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5432" y="4574620"/>
            <a:ext cx="980910" cy="808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1</a:t>
            </a:r>
            <a:endParaRPr lang="en-US" dirty="0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="" xmlns:a16="http://schemas.microsoft.com/office/drawing/2014/main" id="{640F7EE0-4DDD-404B-A8A5-9E988B9076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3939" y="1"/>
            <a:ext cx="3040062" cy="722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CH" dirty="0"/>
              <a:t>Logo partenaire ici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7407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423F734-F301-44D9-8D43-0E0D62B7E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FA37537-4BF2-4100-986C-D9BB4581DDDB}"/>
              </a:ext>
            </a:extLst>
          </p:cNvPr>
          <p:cNvSpPr/>
          <p:nvPr userDrawn="1"/>
        </p:nvSpPr>
        <p:spPr>
          <a:xfrm flipV="1">
            <a:off x="6112624" y="6365715"/>
            <a:ext cx="3031376" cy="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>
              <a:latin typeface="Arial" panose="020B0604020202020204" pitchFamily="34" charset="0"/>
            </a:endParaRP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="" xmlns:a16="http://schemas.microsoft.com/office/drawing/2014/main" id="{2A6F764E-BC1F-4018-BA33-804BC26A49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3939" y="1"/>
            <a:ext cx="3040062" cy="722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latin typeface="Arial" panose="020B0604020202020204" pitchFamily="34" charset="0"/>
              </a:defRPr>
            </a:lvl1pPr>
          </a:lstStyle>
          <a:p>
            <a:r>
              <a:rPr lang="fr-CH" dirty="0"/>
              <a:t>Logo partenaire ici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79111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8C0468-F2FF-461F-A6DB-457331DA601C}"/>
              </a:ext>
            </a:extLst>
          </p:cNvPr>
          <p:cNvSpPr/>
          <p:nvPr userDrawn="1"/>
        </p:nvSpPr>
        <p:spPr>
          <a:xfrm flipV="1">
            <a:off x="6112624" y="6808351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E9F064-F18C-4DD4-A6D4-2EDAE4289A57}"/>
              </a:ext>
            </a:extLst>
          </p:cNvPr>
          <p:cNvSpPr/>
          <p:nvPr userDrawn="1"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A305C6-CBF3-44EB-AA8B-CA141654162D}"/>
              </a:ext>
            </a:extLst>
          </p:cNvPr>
          <p:cNvSpPr/>
          <p:nvPr userDrawn="1"/>
        </p:nvSpPr>
        <p:spPr>
          <a:xfrm>
            <a:off x="-8709" y="71224"/>
            <a:ext cx="6277535" cy="82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5A365E-61F0-4C46-94D5-FE88714CCEB5}"/>
              </a:ext>
            </a:extLst>
          </p:cNvPr>
          <p:cNvSpPr/>
          <p:nvPr userDrawn="1"/>
        </p:nvSpPr>
        <p:spPr>
          <a:xfrm>
            <a:off x="6277536" y="421343"/>
            <a:ext cx="2671483" cy="63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="" xmlns:p14="http://schemas.microsoft.com/office/powerpoint/2010/main" val="169357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uverture vue Lausa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ville.jpg">
            <a:extLst>
              <a:ext uri="{FF2B5EF4-FFF2-40B4-BE49-F238E27FC236}">
                <a16:creationId xmlns="" xmlns:a16="http://schemas.microsoft.com/office/drawing/2014/main" id="{FF9541D0-CE62-014C-8E48-CA971C383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09734" y="1"/>
            <a:ext cx="32342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00AC54-25BB-7F48-9957-37C5148E8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68" y="1122363"/>
            <a:ext cx="5266266" cy="2387600"/>
          </a:xfrm>
        </p:spPr>
        <p:txBody>
          <a:bodyPr anchor="ctr"/>
          <a:lstStyle>
            <a:lvl1pPr algn="l">
              <a:defRPr sz="60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7873B36-4089-D642-A40D-4CA93D155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8" y="3602037"/>
            <a:ext cx="5266266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90C392-0713-4641-B684-CB20E2272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468" y="5924956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="" xmlns:a16="http://schemas.microsoft.com/office/drawing/2014/main" id="{27C2F529-6C68-4D46-B910-ADB9E1A5E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68" y="6257187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C772E1-E4E1-4269-8BB3-BF68613956C3}"/>
              </a:ext>
            </a:extLst>
          </p:cNvPr>
          <p:cNvSpPr/>
          <p:nvPr userDrawn="1"/>
        </p:nvSpPr>
        <p:spPr>
          <a:xfrm>
            <a:off x="786652" y="546848"/>
            <a:ext cx="5123081" cy="412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7B78F05-716C-974F-B535-D2DF7D58A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882" y="180708"/>
            <a:ext cx="2437969" cy="114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4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photo 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8D63F-96B7-414B-8916-8CA93E1D475F}"/>
              </a:ext>
            </a:extLst>
          </p:cNvPr>
          <p:cNvSpPr/>
          <p:nvPr userDrawn="1"/>
        </p:nvSpPr>
        <p:spPr>
          <a:xfrm>
            <a:off x="0" y="4540664"/>
            <a:ext cx="9144000" cy="2341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43523D9-2B5A-F14B-8400-09C4CE96A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349" y="4540664"/>
            <a:ext cx="7555631" cy="1020149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68BA5AD4-5EE2-524C-B443-09169930A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8713" y="6081264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F20A1489-7C2A-2843-BADB-5256ED52A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8713" y="6413495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="" xmlns:a16="http://schemas.microsoft.com/office/drawing/2014/main" id="{F3FC6FF7-DFB3-4BB7-ACDD-339D8B09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8181"/>
            <a:ext cx="9144000" cy="2732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6DA84DA-77F7-4FAA-9E8B-53273618661F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5C83519-01C1-B444-9D0B-FEB41D25D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487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Chauder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8D63F-96B7-414B-8916-8CA93E1D475F}"/>
              </a:ext>
            </a:extLst>
          </p:cNvPr>
          <p:cNvSpPr/>
          <p:nvPr userDrawn="1"/>
        </p:nvSpPr>
        <p:spPr>
          <a:xfrm>
            <a:off x="0" y="4540664"/>
            <a:ext cx="9144000" cy="2341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43523D9-2B5A-F14B-8400-09C4CE96A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349" y="4540664"/>
            <a:ext cx="7555631" cy="1020149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68BA5AD4-5EE2-524C-B443-09169930A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8713" y="6081264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F20A1489-7C2A-2843-BADB-5256ED52A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8713" y="6413495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6DA84DA-77F7-4FAA-9E8B-53273618661F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9" name="Espace réservé pour une image  3" descr="Une image contenant bâtiment, ciel, extérieur, scèn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6AF9E75E-5DD8-C640-82F9-0BA69B801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8919"/>
            <a:ext cx="9144000" cy="27310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E16CE0C-B16C-A844-9282-9368CF5AB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65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Hôtel de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8D63F-96B7-414B-8916-8CA93E1D475F}"/>
              </a:ext>
            </a:extLst>
          </p:cNvPr>
          <p:cNvSpPr/>
          <p:nvPr userDrawn="1"/>
        </p:nvSpPr>
        <p:spPr>
          <a:xfrm>
            <a:off x="0" y="4540664"/>
            <a:ext cx="9144000" cy="2341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43523D9-2B5A-F14B-8400-09C4CE96A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349" y="4540664"/>
            <a:ext cx="7555631" cy="1020149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68BA5AD4-5EE2-524C-B443-09169930A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8713" y="6081264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F20A1489-7C2A-2843-BADB-5256ED52A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8713" y="6413495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6DA84DA-77F7-4FAA-9E8B-53273618661F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5" name="Image 4" descr="Une image contenant bâtiment, extérieur, ciel, horloge&#10;&#10;&#10;&#10;Description générée automatiquement">
            <a:extLst>
              <a:ext uri="{FF2B5EF4-FFF2-40B4-BE49-F238E27FC236}">
                <a16:creationId xmlns="" xmlns:a16="http://schemas.microsoft.com/office/drawing/2014/main" id="{03F2415C-FEB0-394F-9079-C34E46212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2608"/>
            <a:ext cx="9144000" cy="2726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30B01C2-CD6C-034E-9037-272DAFEBE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35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panorama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8D63F-96B7-414B-8916-8CA93E1D475F}"/>
              </a:ext>
            </a:extLst>
          </p:cNvPr>
          <p:cNvSpPr/>
          <p:nvPr userDrawn="1"/>
        </p:nvSpPr>
        <p:spPr>
          <a:xfrm>
            <a:off x="0" y="4540664"/>
            <a:ext cx="9144000" cy="2341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43523D9-2B5A-F14B-8400-09C4CE96A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349" y="4540664"/>
            <a:ext cx="7555631" cy="1020149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68BA5AD4-5EE2-524C-B443-09169930A3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8713" y="6081264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F20A1489-7C2A-2843-BADB-5256ED52AE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8713" y="6413495"/>
            <a:ext cx="5266266" cy="3286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Prénom Nom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CH" sz="16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fr-FR" dirty="0"/>
              <a:t>Fonction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6DA84DA-77F7-4FAA-9E8B-53273618661F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pic>
        <p:nvPicPr>
          <p:cNvPr id="5" name="Image 4" descr="Une image contenant bâtiment, ciel, extérieur, maison&#10;&#10;&#10;&#10;Description générée automatiquement">
            <a:extLst>
              <a:ext uri="{FF2B5EF4-FFF2-40B4-BE49-F238E27FC236}">
                <a16:creationId xmlns="" xmlns:a16="http://schemas.microsoft.com/office/drawing/2014/main" id="{5970B001-9AAC-F84E-A586-42A5911A9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7649"/>
            <a:ext cx="9144000" cy="2726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34D89AF-B966-DE4D-99CB-1104A5CBB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206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CC2B1F-F7CD-419C-914F-EDFAD2DC17A7}"/>
              </a:ext>
            </a:extLst>
          </p:cNvPr>
          <p:cNvSpPr/>
          <p:nvPr userDrawn="1"/>
        </p:nvSpPr>
        <p:spPr>
          <a:xfrm flipV="1">
            <a:off x="6112624" y="6826412"/>
            <a:ext cx="3031376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8D2EDE9-B352-1141-B055-A7A28EDC392B}"/>
              </a:ext>
            </a:extLst>
          </p:cNvPr>
          <p:cNvSpPr/>
          <p:nvPr userDrawn="1"/>
        </p:nvSpPr>
        <p:spPr>
          <a:xfrm>
            <a:off x="-7376" y="967653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8B34D48-A69E-674D-97DF-2B4EA5399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6160" y="2101363"/>
            <a:ext cx="7023425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="" xmlns:a16="http://schemas.microsoft.com/office/drawing/2014/main" id="{B7443D2F-32FF-E747-BF8A-CC1BE1615C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6159" y="2785247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6" name="Espace réservé du texte 4">
            <a:extLst>
              <a:ext uri="{FF2B5EF4-FFF2-40B4-BE49-F238E27FC236}">
                <a16:creationId xmlns="" xmlns:a16="http://schemas.microsoft.com/office/drawing/2014/main" id="{630EB12A-0FB4-7247-AE3F-53185F9DC2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6159" y="3469131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7" name="Espace réservé du texte 4">
            <a:extLst>
              <a:ext uri="{FF2B5EF4-FFF2-40B4-BE49-F238E27FC236}">
                <a16:creationId xmlns="" xmlns:a16="http://schemas.microsoft.com/office/drawing/2014/main" id="{3552B98D-6572-D644-A158-C806FE0B1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159" y="4153015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="" xmlns:a16="http://schemas.microsoft.com/office/drawing/2014/main" id="{5A0F9C15-FD76-0A4B-98CA-3628479E6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59" y="4836899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39" name="Espace réservé du texte 4">
            <a:extLst>
              <a:ext uri="{FF2B5EF4-FFF2-40B4-BE49-F238E27FC236}">
                <a16:creationId xmlns="" xmlns:a16="http://schemas.microsoft.com/office/drawing/2014/main" id="{DA3002BA-DC88-B641-A082-553C6765C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159" y="5520783"/>
            <a:ext cx="7023424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67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3A3F89EC-658A-6C46-90A0-B139BF91E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4415" y="2101828"/>
            <a:ext cx="583011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1.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="" xmlns:a16="http://schemas.microsoft.com/office/drawing/2014/main" id="{2B4434B7-FD29-864F-9262-54C9C81C82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414" y="4831396"/>
            <a:ext cx="583012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5.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="" xmlns:a16="http://schemas.microsoft.com/office/drawing/2014/main" id="{A5214C00-6BA3-044C-8776-1DBA067B4A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414" y="4149004"/>
            <a:ext cx="583012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4.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F7E59C15-72E0-7D41-9CC3-2825DAA503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414" y="3466612"/>
            <a:ext cx="583012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3.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="" xmlns:a16="http://schemas.microsoft.com/office/drawing/2014/main" id="{F896F31F-5C7B-C845-9462-0EAB2410B2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14" y="2784719"/>
            <a:ext cx="583011" cy="4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2.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="" xmlns:a16="http://schemas.microsoft.com/office/drawing/2014/main" id="{2DDFE21E-BD34-7749-9C30-788520519C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414" y="5513786"/>
            <a:ext cx="583012" cy="486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6.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F380454C-22DB-FD4B-81A1-40A4159FC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"/>
            <a:ext cx="3413744" cy="736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19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2790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040CE8B-9904-4A44-A278-DBAE3190682A}"/>
              </a:ext>
            </a:extLst>
          </p:cNvPr>
          <p:cNvSpPr txBox="1"/>
          <p:nvPr/>
        </p:nvSpPr>
        <p:spPr>
          <a:xfrm>
            <a:off x="6456063" y="259959"/>
            <a:ext cx="2680417" cy="70769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fr-CH" sz="1333" dirty="0" smtClean="0">
                <a:latin typeface="Arial" pitchFamily="34" charset="0"/>
                <a:cs typeface="Arial" pitchFamily="34" charset="0"/>
              </a:rPr>
              <a:t>Direction du logement, de l’environnement et de l’architecture</a:t>
            </a:r>
            <a:endParaRPr lang="fr-CH" sz="133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3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81" r:id="rId2"/>
    <p:sldLayoutId id="2147483782" r:id="rId3"/>
    <p:sldLayoutId id="2147483783" r:id="rId4"/>
    <p:sldLayoutId id="2147483763" r:id="rId5"/>
    <p:sldLayoutId id="2147483758" r:id="rId6"/>
    <p:sldLayoutId id="2147483753" r:id="rId7"/>
    <p:sldLayoutId id="2147483755" r:id="rId8"/>
    <p:sldLayoutId id="2147483683" r:id="rId9"/>
    <p:sldLayoutId id="2147483676" r:id="rId10"/>
    <p:sldLayoutId id="2147483764" r:id="rId11"/>
    <p:sldLayoutId id="2147483772" r:id="rId12"/>
    <p:sldLayoutId id="2147483774" r:id="rId13"/>
    <p:sldLayoutId id="2147483658" r:id="rId14"/>
    <p:sldLayoutId id="2147483779" r:id="rId15"/>
    <p:sldLayoutId id="2147483725" r:id="rId16"/>
    <p:sldLayoutId id="2147483778" r:id="rId17"/>
    <p:sldLayoutId id="2147483677" r:id="rId18"/>
    <p:sldLayoutId id="2147483785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3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orient="horz" pos="3975" userDrawn="1">
          <p15:clr>
            <a:srgbClr val="F26B43"/>
          </p15:clr>
        </p15:guide>
        <p15:guide id="5" pos="5618" userDrawn="1">
          <p15:clr>
            <a:srgbClr val="F26B43"/>
          </p15:clr>
        </p15:guide>
        <p15:guide id="6" orient="horz" pos="28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8523" y="6413714"/>
            <a:ext cx="445477" cy="44428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4BA71C6-DC34-5748-9F1E-901A1563C78D}"/>
              </a:ext>
            </a:extLst>
          </p:cNvPr>
          <p:cNvSpPr/>
          <p:nvPr/>
        </p:nvSpPr>
        <p:spPr>
          <a:xfrm flipV="1">
            <a:off x="6112624" y="6365715"/>
            <a:ext cx="3031376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1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F7F226C-15BE-E442-BA9D-4236F79C9BDA}"/>
              </a:ext>
            </a:extLst>
          </p:cNvPr>
          <p:cNvSpPr/>
          <p:nvPr/>
        </p:nvSpPr>
        <p:spPr>
          <a:xfrm>
            <a:off x="0" y="0"/>
            <a:ext cx="6120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1E97FDE-EC46-487F-9305-11C9C5A7848B}"/>
              </a:ext>
            </a:extLst>
          </p:cNvPr>
          <p:cNvSpPr txBox="1"/>
          <p:nvPr/>
        </p:nvSpPr>
        <p:spPr>
          <a:xfrm>
            <a:off x="6112625" y="6413715"/>
            <a:ext cx="2585897" cy="42075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fr-CH" sz="1067" dirty="0" smtClean="0">
                <a:latin typeface="Arial" pitchFamily="34" charset="0"/>
                <a:cs typeface="Arial" pitchFamily="34" charset="0"/>
              </a:rPr>
              <a:t>Direction du logement, de l’environnement et de l’architecture</a:t>
            </a:r>
            <a:endParaRPr lang="fr-CH" sz="106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1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7" r:id="rId2"/>
    <p:sldLayoutId id="2147483735" r:id="rId3"/>
    <p:sldLayoutId id="2147483736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86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3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orient="horz" pos="3975" userDrawn="1">
          <p15:clr>
            <a:srgbClr val="F26B43"/>
          </p15:clr>
        </p15:guide>
        <p15:guide id="5" pos="5618" userDrawn="1">
          <p15:clr>
            <a:srgbClr val="F26B43"/>
          </p15:clr>
        </p15:guide>
        <p15:guide id="6" orient="horz" pos="288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9819E2-BFC3-4803-9195-E5CF2FC8FB9A}"/>
              </a:ext>
            </a:extLst>
          </p:cNvPr>
          <p:cNvSpPr/>
          <p:nvPr/>
        </p:nvSpPr>
        <p:spPr>
          <a:xfrm>
            <a:off x="-7376" y="702359"/>
            <a:ext cx="6120000" cy="48000"/>
          </a:xfrm>
          <a:prstGeom prst="rect">
            <a:avLst/>
          </a:prstGeom>
          <a:solidFill>
            <a:srgbClr val="E1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1" dirty="0"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9D9F945-A066-2E42-97F7-70CE668E68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875"/>
            <a:ext cx="3413744" cy="605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4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4" r:id="rId4"/>
    <p:sldLayoutId id="2147483776" r:id="rId5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sanne.ch/officiel/municipalite/programme-legislatur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F96E8A-DB4E-A84A-AECB-6F498EB6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321" y="294969"/>
            <a:ext cx="5266266" cy="2387600"/>
          </a:xfrm>
        </p:spPr>
        <p:txBody>
          <a:bodyPr>
            <a:normAutofit/>
          </a:bodyPr>
          <a:lstStyle/>
          <a:p>
            <a:r>
              <a:rPr lang="fr-CH" sz="3200" dirty="0">
                <a:solidFill>
                  <a:srgbClr val="C00000"/>
                </a:solidFill>
              </a:rPr>
              <a:t>Lausanne bouge, lutte et s’adapte pour le </a:t>
            </a:r>
            <a:r>
              <a:rPr lang="fr-CH" sz="3200" dirty="0" smtClean="0">
                <a:solidFill>
                  <a:srgbClr val="C00000"/>
                </a:solidFill>
              </a:rPr>
              <a:t>climat : </a:t>
            </a:r>
            <a:br>
              <a:rPr lang="fr-CH" sz="3200" dirty="0" smtClean="0">
                <a:solidFill>
                  <a:srgbClr val="C00000"/>
                </a:solidFill>
              </a:rPr>
            </a:br>
            <a:r>
              <a:rPr lang="fr-CH" sz="3200" dirty="0" smtClean="0">
                <a:solidFill>
                  <a:srgbClr val="C00000"/>
                </a:solidFill>
              </a:rPr>
              <a:t>vers </a:t>
            </a:r>
            <a:r>
              <a:rPr lang="fr-CH" sz="3200" dirty="0">
                <a:solidFill>
                  <a:srgbClr val="C00000"/>
                </a:solidFill>
              </a:rPr>
              <a:t>plus de </a:t>
            </a:r>
            <a:r>
              <a:rPr lang="fr-CH" sz="3200" b="1" dirty="0">
                <a:solidFill>
                  <a:srgbClr val="C00000"/>
                </a:solidFill>
              </a:rPr>
              <a:t>nature en </a:t>
            </a:r>
            <a:r>
              <a:rPr lang="fr-CH" sz="3200" b="1" dirty="0" smtClean="0">
                <a:solidFill>
                  <a:srgbClr val="C00000"/>
                </a:solidFill>
              </a:rPr>
              <a:t>ville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1EF2819-AC46-F04A-A4CC-46971F582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21" y="2359742"/>
            <a:ext cx="6449963" cy="1655763"/>
          </a:xfrm>
        </p:spPr>
        <p:txBody>
          <a:bodyPr/>
          <a:lstStyle/>
          <a:p>
            <a:r>
              <a:rPr lang="fr-CH" sz="1600" dirty="0" smtClean="0"/>
              <a:t>Forum SIA-FSU-FSAP </a:t>
            </a:r>
          </a:p>
          <a:p>
            <a:pPr>
              <a:spcBef>
                <a:spcPts val="0"/>
              </a:spcBef>
            </a:pPr>
            <a:r>
              <a:rPr lang="fr-CH" sz="1600" dirty="0" smtClean="0"/>
              <a:t>Bâtir </a:t>
            </a:r>
            <a:r>
              <a:rPr lang="fr-CH" sz="1600" dirty="0"/>
              <a:t>et </a:t>
            </a:r>
            <a:r>
              <a:rPr lang="fr-CH" sz="1600" dirty="0" smtClean="0"/>
              <a:t>planifier : Le climat change .. et nos métiers ?</a:t>
            </a:r>
            <a:endParaRPr lang="fr-CH" sz="1600" dirty="0"/>
          </a:p>
          <a:p>
            <a:pPr algn="r"/>
            <a:endParaRPr lang="fr-FR" sz="1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6314260-FE55-E641-BC9D-AE8A7FE95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9 octobre 2019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68DC228-2347-6148-B2D6-970D7ABCE5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Natacha Litzistorf  I Conseillère municipale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11EF2819-AC46-F04A-A4CC-46971F582A14}"/>
              </a:ext>
            </a:extLst>
          </p:cNvPr>
          <p:cNvSpPr txBox="1">
            <a:spLocks/>
          </p:cNvSpPr>
          <p:nvPr/>
        </p:nvSpPr>
        <p:spPr>
          <a:xfrm>
            <a:off x="317090" y="3495368"/>
            <a:ext cx="5592644" cy="1952932"/>
          </a:xfrm>
          <a:prstGeom prst="rect">
            <a:avLst/>
          </a:prstGeom>
        </p:spPr>
        <p:txBody>
          <a:bodyPr/>
          <a:lstStyle/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fr-CH" sz="1600" dirty="0" smtClean="0"/>
              <a:t>Particularités lausannoises </a:t>
            </a:r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fr-CH" sz="1600" dirty="0" smtClean="0"/>
              <a:t>Programme de législature 2016-2021</a:t>
            </a:r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fr-CH" sz="1600" dirty="0" smtClean="0"/>
              <a:t>Plan climat</a:t>
            </a:r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fr-CH" sz="1600" dirty="0" smtClean="0"/>
              <a:t>Vers plus de nature en ville</a:t>
            </a:r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fr-CH" sz="1600" dirty="0" smtClean="0"/>
              <a:t>Le cas concret de l’écoquartier des Plaines-du-Loup</a:t>
            </a:r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fr-CH" sz="1600" dirty="0" smtClean="0"/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  <a:defRPr/>
            </a:pPr>
            <a:endParaRPr lang="fr-CH" sz="1600" dirty="0" smtClean="0"/>
          </a:p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AutoNum type="arabicPeriod"/>
              <a:defRPr/>
            </a:pPr>
            <a:endParaRPr kumimoji="0" lang="fr-FR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4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Principe d’ une armature verte et bleue à l’échelle de la Commune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64608" y="1553214"/>
            <a:ext cx="5084192" cy="46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1762" y="941247"/>
            <a:ext cx="92289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/>
              <a:t>Articuler et mettre en réseau l’ensemble des composantes naturelles de la ville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/>
              <a:t>(terres agricoles, forêts, parcs, arborisation, espaces verts publics ou privés, rives du lac, cours d’eau, ...)</a:t>
            </a:r>
            <a:endParaRPr lang="fr-CH" sz="1400" dirty="0" smtClean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62" y="2032000"/>
            <a:ext cx="42070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>
                <a:cs typeface="Arial" pitchFamily="34" charset="0"/>
              </a:rPr>
              <a:t>Une armature verte et bleue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Ancrée sur les structures naturelles existantes à préserver et valoriser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Complétée par la création de nouveaux espaces verts et parcs dans les quartiers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Complétée par la création de nouvelles liaisons biologiques et paysagères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Inscrite dans la morphologie du territoire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Répartie de manière homogène sur la commune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Mise en œuvre de l’armature verte et bleue,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le c</a:t>
            </a: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oncept directeur Nature en ville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63" y="2336800"/>
            <a:ext cx="430223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/>
              <a:t>Végétalisation des toitures, murs et façades </a:t>
            </a:r>
          </a:p>
          <a:p>
            <a:r>
              <a:rPr lang="fr-CH" sz="1400" dirty="0" smtClean="0"/>
              <a:t>(introduction d’une subvention)</a:t>
            </a:r>
          </a:p>
          <a:p>
            <a:endParaRPr lang="fr-CH" sz="1600" dirty="0" smtClean="0"/>
          </a:p>
          <a:p>
            <a:r>
              <a:rPr lang="fr-CH" sz="1600" dirty="0" smtClean="0"/>
              <a:t>Entretien écologique différencié </a:t>
            </a:r>
          </a:p>
          <a:p>
            <a:endParaRPr lang="fr-CH" sz="1600" dirty="0" smtClean="0"/>
          </a:p>
          <a:p>
            <a:r>
              <a:rPr lang="fr-CH" sz="1600" dirty="0" smtClean="0"/>
              <a:t>Mise en place du réseau écologique </a:t>
            </a:r>
          </a:p>
          <a:p>
            <a:endParaRPr lang="fr-CH" sz="1600" dirty="0" smtClean="0"/>
          </a:p>
          <a:p>
            <a:r>
              <a:rPr lang="fr-CH" sz="1600" dirty="0" smtClean="0"/>
              <a:t>Actions de végétalisation</a:t>
            </a:r>
          </a:p>
          <a:p>
            <a:endParaRPr lang="fr-CH" sz="1600" dirty="0" smtClean="0"/>
          </a:p>
          <a:p>
            <a:r>
              <a:rPr lang="fr-CH" sz="1600" dirty="0" smtClean="0"/>
              <a:t>Actions de sensibilisation/communication</a:t>
            </a:r>
          </a:p>
          <a:p>
            <a:endParaRPr lang="fr-CH" sz="1600" dirty="0" smtClean="0"/>
          </a:p>
          <a:p>
            <a:r>
              <a:rPr lang="fr-CH" sz="1600" dirty="0" smtClean="0"/>
              <a:t>Préservation de l’arborisation existante </a:t>
            </a:r>
          </a:p>
          <a:p>
            <a:endParaRPr lang="fr-CH" sz="1600" dirty="0" smtClean="0"/>
          </a:p>
          <a:p>
            <a:r>
              <a:rPr lang="fr-CH" sz="1600" dirty="0" smtClean="0"/>
              <a:t>Quota minimum d’espaces verts dans les planifications urbanistiques. </a:t>
            </a:r>
            <a:endParaRPr lang="fr-CH" sz="1600" dirty="0"/>
          </a:p>
        </p:txBody>
      </p:sp>
      <p:sp>
        <p:nvSpPr>
          <p:cNvPr id="5" name="Rectangle 4"/>
          <p:cNvSpPr/>
          <p:nvPr/>
        </p:nvSpPr>
        <p:spPr>
          <a:xfrm>
            <a:off x="161762" y="1227117"/>
            <a:ext cx="892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Préserver et renforcer le patrimoine naturel lausannois à travers son intégration dans le milieu construit au gré de la densification de la ville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00" y="2426493"/>
            <a:ext cx="4680000" cy="34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Mise en œuvre de l’armature verte et bleue,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la g</a:t>
            </a: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estion des eaux et du sol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63" y="1891135"/>
            <a:ext cx="4130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/>
              <a:t>Maintenir un maximum d’espaces de pleine terre dans les planifications et projets </a:t>
            </a:r>
          </a:p>
          <a:p>
            <a:endParaRPr lang="fr-CH" sz="1600" dirty="0" smtClean="0"/>
          </a:p>
          <a:p>
            <a:r>
              <a:rPr lang="fr-CH" sz="1600" dirty="0" smtClean="0"/>
              <a:t>Prévoir des revêtements perméables à chaque fois que cela est possible </a:t>
            </a:r>
          </a:p>
          <a:p>
            <a:endParaRPr lang="fr-CH" sz="1600" dirty="0" smtClean="0"/>
          </a:p>
          <a:p>
            <a:r>
              <a:rPr lang="fr-CH" sz="1600" dirty="0" smtClean="0"/>
              <a:t>Mettre en place des mesures d’infiltration et de rétention </a:t>
            </a:r>
          </a:p>
          <a:p>
            <a:endParaRPr lang="fr-CH" sz="1600" dirty="0" smtClean="0"/>
          </a:p>
          <a:p>
            <a:r>
              <a:rPr lang="fr-CH" sz="1600" dirty="0" err="1" smtClean="0"/>
              <a:t>Désimperméabiliser</a:t>
            </a:r>
            <a:r>
              <a:rPr lang="fr-CH" sz="1600" dirty="0" smtClean="0"/>
              <a:t> des surfaces imperméables existantes </a:t>
            </a:r>
          </a:p>
          <a:p>
            <a:endParaRPr lang="fr-CH" sz="1600" dirty="0" smtClean="0"/>
          </a:p>
          <a:p>
            <a:r>
              <a:rPr lang="fr-CH" sz="1600" dirty="0" smtClean="0"/>
              <a:t>Intégrer une gestion locale et durable des sols en tant que milieu naturel </a:t>
            </a:r>
          </a:p>
          <a:p>
            <a:endParaRPr lang="fr-CH" sz="1600" dirty="0" smtClean="0"/>
          </a:p>
          <a:p>
            <a:r>
              <a:rPr lang="fr-CH" sz="1600" dirty="0" smtClean="0"/>
              <a:t>Assurer la reconstitution des sols fertiles de qualité</a:t>
            </a:r>
          </a:p>
          <a:p>
            <a:endParaRPr lang="fr-CH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3999" y="2426493"/>
            <a:ext cx="4680000" cy="34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1763" y="1179949"/>
            <a:ext cx="740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Mettre en œuvre le Concept de « ville éponge 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870" y="2492627"/>
            <a:ext cx="4562130" cy="332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Mise en œuvre de l’armature verte et bleue,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la s</a:t>
            </a: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tratégie municipale pour le patrimoine arboré et forestier lausannois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762" y="962239"/>
            <a:ext cx="8922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b="1" dirty="0" smtClean="0"/>
              <a:t>Promouvoir l’arbre en ville</a:t>
            </a:r>
          </a:p>
          <a:p>
            <a:endParaRPr lang="fr-CH" sz="1600" dirty="0" smtClean="0"/>
          </a:p>
          <a:p>
            <a:r>
              <a:rPr lang="fr-CH" sz="1600" dirty="0" smtClean="0"/>
              <a:t>Lutte contre les îlots de chaleur -&gt; volume foliaire maximum –&gt; approche quantitative et qualitative</a:t>
            </a:r>
          </a:p>
          <a:p>
            <a:endParaRPr lang="fr-CH" sz="1600" dirty="0" smtClean="0"/>
          </a:p>
          <a:p>
            <a:endParaRPr lang="fr-CH" sz="1600" dirty="0" smtClean="0"/>
          </a:p>
          <a:p>
            <a:endParaRPr lang="fr-CH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4596" y="2035638"/>
            <a:ext cx="4649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i="1" dirty="0" smtClean="0"/>
              <a:t>Quantitatif:</a:t>
            </a:r>
          </a:p>
          <a:p>
            <a:r>
              <a:rPr lang="fr-CH" sz="1600" dirty="0" smtClean="0"/>
              <a:t>Préservation des arbres existants</a:t>
            </a:r>
          </a:p>
          <a:p>
            <a:endParaRPr lang="fr-CH" sz="1600" dirty="0" smtClean="0"/>
          </a:p>
          <a:p>
            <a:r>
              <a:rPr lang="fr-CH" sz="1600" dirty="0" smtClean="0"/>
              <a:t>Plantation de nouveaux sujets  </a:t>
            </a:r>
          </a:p>
          <a:p>
            <a:r>
              <a:rPr lang="fr-CH" sz="1400" dirty="0" smtClean="0"/>
              <a:t>(dans l’espace public – rues et places, dans les parcs, dans les cours d’école, sur les parcelles communales, chez les privés)</a:t>
            </a:r>
          </a:p>
          <a:p>
            <a:endParaRPr lang="fr-CH" sz="1600" i="1" dirty="0" smtClean="0"/>
          </a:p>
          <a:p>
            <a:r>
              <a:rPr lang="fr-CH" sz="1600" i="1" dirty="0" smtClean="0"/>
              <a:t>Qualitatif:</a:t>
            </a:r>
          </a:p>
          <a:p>
            <a:r>
              <a:rPr lang="fr-CH" sz="1600" dirty="0" smtClean="0"/>
              <a:t>Conditions de plantations optimales </a:t>
            </a:r>
          </a:p>
          <a:p>
            <a:r>
              <a:rPr lang="fr-CH" sz="1400" dirty="0" smtClean="0"/>
              <a:t>(espace libre en </a:t>
            </a:r>
            <a:r>
              <a:rPr lang="fr-CH" sz="1400" dirty="0" smtClean="0"/>
              <a:t>sous-sol </a:t>
            </a:r>
            <a:r>
              <a:rPr lang="fr-CH" sz="1400" dirty="0" smtClean="0"/>
              <a:t>et aérien)</a:t>
            </a:r>
          </a:p>
          <a:p>
            <a:endParaRPr lang="fr-CH" sz="1600" dirty="0" smtClean="0"/>
          </a:p>
          <a:p>
            <a:r>
              <a:rPr lang="fr-CH" sz="1600" dirty="0" smtClean="0"/>
              <a:t>Diminution des opérations de taille </a:t>
            </a:r>
          </a:p>
          <a:p>
            <a:endParaRPr lang="fr-CH" sz="1600" dirty="0" smtClean="0"/>
          </a:p>
          <a:p>
            <a:r>
              <a:rPr lang="fr-CH" sz="1600" dirty="0" smtClean="0"/>
              <a:t>Choix des bonnes essences </a:t>
            </a:r>
          </a:p>
          <a:p>
            <a:r>
              <a:rPr lang="fr-CH" sz="1400" dirty="0" smtClean="0"/>
              <a:t>(adaptées au changement climatique)</a:t>
            </a:r>
          </a:p>
          <a:p>
            <a:endParaRPr lang="fr-CH" sz="1600" dirty="0" smtClean="0"/>
          </a:p>
          <a:p>
            <a:r>
              <a:rPr lang="fr-CH" sz="1600" dirty="0" smtClean="0"/>
              <a:t>Diversification des essences plantées</a:t>
            </a:r>
          </a:p>
          <a:p>
            <a:endParaRPr lang="fr-CH" sz="1600" dirty="0" smtClean="0"/>
          </a:p>
          <a:p>
            <a:r>
              <a:rPr lang="fr-CH" sz="1600" dirty="0" smtClean="0"/>
              <a:t>Anticipation du renouvellement des arbres</a:t>
            </a:r>
          </a:p>
          <a:p>
            <a:endParaRPr lang="fr-CH" sz="1600" dirty="0" smtClean="0"/>
          </a:p>
          <a:p>
            <a:endParaRPr lang="fr-CH" sz="1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2874" y="2430462"/>
            <a:ext cx="4661126" cy="339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Mise en œuvre de l’armature verte et bleue,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la politique d’agriculture urbaine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24" y="2654300"/>
            <a:ext cx="3981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/>
              <a:t>Convertir l’ensemble des surfaces agricoles gérées par la Ville en agriculture biologique </a:t>
            </a:r>
          </a:p>
          <a:p>
            <a:endParaRPr lang="fr-CH" sz="1600" dirty="0" smtClean="0"/>
          </a:p>
          <a:p>
            <a:r>
              <a:rPr lang="fr-CH" sz="1600" dirty="0" smtClean="0"/>
              <a:t>Augmenter les surfaces cultivées en ville </a:t>
            </a:r>
          </a:p>
          <a:p>
            <a:endParaRPr lang="fr-CH" sz="1600" dirty="0" smtClean="0"/>
          </a:p>
          <a:p>
            <a:r>
              <a:rPr lang="fr-CH" sz="1600" dirty="0" smtClean="0"/>
              <a:t>Soutenir les filières de circuit court </a:t>
            </a:r>
          </a:p>
          <a:p>
            <a:endParaRPr lang="fr-CH" sz="1600" dirty="0" smtClean="0"/>
          </a:p>
          <a:p>
            <a:r>
              <a:rPr lang="fr-CH" sz="1600" dirty="0" smtClean="0"/>
              <a:t>Destiner les terrains agricoles à une consommation locale.</a:t>
            </a:r>
          </a:p>
          <a:p>
            <a:endParaRPr lang="fr-CH" sz="1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3600" dirty="0" smtClean="0"/>
              <a:t>Le cas concret de l’écoquartier des Plaines-du-Loup</a:t>
            </a:r>
            <a:endParaRPr lang="fr-CH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5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2940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024" y="2693720"/>
            <a:ext cx="4366489" cy="27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623" y="1066800"/>
            <a:ext cx="8514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/>
              <a:t>Maîtrise foncière de la Commune</a:t>
            </a:r>
          </a:p>
          <a:p>
            <a:endParaRPr lang="fr-CH" sz="1600" dirty="0" smtClean="0"/>
          </a:p>
          <a:p>
            <a:r>
              <a:rPr lang="fr-CH" sz="1600" dirty="0" smtClean="0"/>
              <a:t>Prise en compte des enjeux climatiques (dans les domaines de l’urbanisation –&gt; mobilité,  énergie, construction, aménagement, etc.) à tous les stades de planification (plan directeur, plan d’affectation, concours d’architecture, …)</a:t>
            </a:r>
          </a:p>
          <a:p>
            <a:endParaRPr lang="fr-CH" sz="1600" dirty="0" smtClean="0"/>
          </a:p>
          <a:p>
            <a:endParaRPr lang="fr-CH" sz="1600" dirty="0" smtClean="0"/>
          </a:p>
          <a:p>
            <a:endParaRPr lang="fr-CH" sz="16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Mise en œuvre de la politique nature en ville dans l’écoquartier des Plaines-du-Loup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623" y="2665145"/>
            <a:ext cx="48238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/>
              <a:t>Mise en place de rues jardins </a:t>
            </a:r>
          </a:p>
          <a:p>
            <a:r>
              <a:rPr lang="fr-CH" sz="1600" dirty="0" smtClean="0"/>
              <a:t>= éléments de liaisons fondateurs du projet</a:t>
            </a:r>
          </a:p>
          <a:p>
            <a:endParaRPr lang="fr-CH" sz="1600" dirty="0" smtClean="0"/>
          </a:p>
          <a:p>
            <a:r>
              <a:rPr lang="fr-CH" sz="1600" dirty="0" smtClean="0"/>
              <a:t>Près de 400 nouveaux arbres plantés</a:t>
            </a:r>
          </a:p>
          <a:p>
            <a:endParaRPr lang="fr-CH" sz="1600" dirty="0" smtClean="0"/>
          </a:p>
          <a:p>
            <a:r>
              <a:rPr lang="fr-CH" sz="1600" dirty="0" smtClean="0"/>
              <a:t>Environ 35% de la surface totale en surface verte</a:t>
            </a:r>
            <a:endParaRPr lang="fr-CH" sz="1400" dirty="0" smtClean="0">
              <a:solidFill>
                <a:srgbClr val="FF0000"/>
              </a:solidFill>
            </a:endParaRPr>
          </a:p>
          <a:p>
            <a:endParaRPr lang="fr-CH" sz="1600" dirty="0" smtClean="0"/>
          </a:p>
          <a:p>
            <a:r>
              <a:rPr lang="fr-CH" sz="1600" dirty="0" smtClean="0"/>
              <a:t>Mise en place de potagers urbains</a:t>
            </a:r>
          </a:p>
          <a:p>
            <a:endParaRPr lang="fr-CH" sz="1600" dirty="0" smtClean="0"/>
          </a:p>
          <a:p>
            <a:r>
              <a:rPr lang="fr-CH" sz="1600" dirty="0" smtClean="0"/>
              <a:t>Gestion des eaux pluviales à ciel ouvert</a:t>
            </a:r>
          </a:p>
          <a:p>
            <a:endParaRPr lang="fr-CH" sz="1600" dirty="0" smtClean="0"/>
          </a:p>
          <a:p>
            <a:r>
              <a:rPr lang="fr-CH" sz="1600" dirty="0" smtClean="0"/>
              <a:t>Création d’un nouveau parc de quartier</a:t>
            </a:r>
          </a:p>
          <a:p>
            <a:endParaRPr lang="fr-CH" sz="1600" dirty="0" smtClean="0"/>
          </a:p>
          <a:p>
            <a:r>
              <a:rPr lang="fr-CH" sz="1600" dirty="0" smtClean="0"/>
              <a:t>Obligation de végétaliser les toitures </a:t>
            </a:r>
            <a:r>
              <a:rPr lang="fr-CH" sz="1400" dirty="0" smtClean="0"/>
              <a:t>(</a:t>
            </a:r>
            <a:r>
              <a:rPr lang="fr-CH" sz="1400" smtClean="0"/>
              <a:t>combinable avec </a:t>
            </a:r>
            <a:r>
              <a:rPr lang="fr-CH" sz="1400" dirty="0" smtClean="0"/>
              <a:t>panneaux </a:t>
            </a:r>
            <a:r>
              <a:rPr lang="fr-CH" sz="1400" smtClean="0"/>
              <a:t>solaires</a:t>
            </a:r>
            <a:r>
              <a:rPr lang="fr-CH" sz="1400" smtClean="0"/>
              <a:t>)</a:t>
            </a:r>
            <a:endParaRPr lang="fr-CH" sz="1400" dirty="0" smtClean="0"/>
          </a:p>
          <a:p>
            <a:r>
              <a:rPr lang="fr-CH" sz="1400" dirty="0" smtClean="0"/>
              <a:t>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46F96E8A-DB4E-A84A-AECB-6F498EB6B305}"/>
              </a:ext>
            </a:extLst>
          </p:cNvPr>
          <p:cNvSpPr txBox="1">
            <a:spLocks/>
          </p:cNvSpPr>
          <p:nvPr/>
        </p:nvSpPr>
        <p:spPr>
          <a:xfrm>
            <a:off x="159656" y="3259004"/>
            <a:ext cx="4974817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800" b="1" dirty="0" smtClean="0">
                <a:solidFill>
                  <a:srgbClr val="C00000"/>
                </a:solidFill>
              </a:rPr>
              <a:t>Merci pour votre écoute</a:t>
            </a:r>
          </a:p>
          <a:p>
            <a:endParaRPr lang="fr-CH" sz="3100" dirty="0">
              <a:solidFill>
                <a:srgbClr val="C00000"/>
              </a:solidFill>
            </a:endParaRPr>
          </a:p>
          <a:p>
            <a:r>
              <a:rPr lang="fr-CH" dirty="0" smtClean="0">
                <a:solidFill>
                  <a:srgbClr val="C00000"/>
                </a:solidFill>
              </a:rPr>
              <a:t/>
            </a:r>
            <a:br>
              <a:rPr lang="fr-CH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01" y="2426493"/>
            <a:ext cx="4679999" cy="34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3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 marL="342900" indent="-342900">
              <a:defRPr/>
            </a:pPr>
            <a:r>
              <a:rPr lang="fr-CH" sz="3600" dirty="0" smtClean="0"/>
              <a:t>Particularités lausannoises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1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3693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1763" y="356715"/>
            <a:ext cx="8922275" cy="4684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Lausanne, une ville </a:t>
            </a:r>
            <a:r>
              <a:rPr lang="fr-CH" sz="1800" b="1" dirty="0" smtClean="0">
                <a:solidFill>
                  <a:srgbClr val="C00000"/>
                </a:solidFill>
                <a:cs typeface="Arial" pitchFamily="34" charset="0"/>
              </a:rPr>
              <a:t>verte, un cadre général favorable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799" y="1612900"/>
            <a:ext cx="5326201" cy="354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1763" y="1605648"/>
            <a:ext cx="37371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Ville en pente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Altitude variable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cs typeface="Arial" pitchFamily="34" charset="0"/>
              </a:rPr>
              <a:t>(374m à 873m)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Adossée aux forêts du Jorat (4000 ha)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Ouverte sur le Lac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Traversée par 3 pénétrantes forestières liées au cours d’eaux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cs typeface="Arial" pitchFamily="34" charset="0"/>
              </a:rPr>
              <a:t>(Flon, Louve, Vuachère)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76063" y="5710982"/>
            <a:ext cx="8922275" cy="46848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… mais un centre urbain qui reste confronté à l’augmentation des températures</a:t>
            </a:r>
          </a:p>
          <a:p>
            <a:pPr marR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638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590" y="1320800"/>
            <a:ext cx="5743410" cy="42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1763" y="373251"/>
            <a:ext cx="8922275" cy="4684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Lausanne, en quelques</a:t>
            </a:r>
            <a:r>
              <a:rPr kumimoji="0" lang="fr-CH" sz="1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chiffres</a:t>
            </a:r>
            <a:endParaRPr lang="fr-CH" sz="1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762" y="1628308"/>
            <a:ext cx="41054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143 ha de forêt en zone urbaine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360 ha d’espaces verts publics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cs typeface="Arial" pitchFamily="34" charset="0"/>
              </a:rPr>
              <a:t>(environ 25m2 par habitant)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400" dirty="0" smtClean="0"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450 ha de surfaces vertes privées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cs typeface="Arial" pitchFamily="34" charset="0"/>
              </a:rPr>
              <a:t>(environ 24% de la surface totale)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11 ha de jardins familiaux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2 ha de plantages et potagers urbains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80’000 arbres de forêt urbaine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80’000 arbres de parc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cs typeface="Arial" pitchFamily="34" charset="0"/>
              </a:rPr>
              <a:t>8’000 arbres d’avenue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62" y="5668017"/>
            <a:ext cx="89222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>
                <a:cs typeface="Arial" pitchFamily="34" charset="0"/>
              </a:rPr>
              <a:t>Soit un total de 180 m2 de surfaces vertes par habitant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cs typeface="Arial" pitchFamily="34" charset="0"/>
              </a:rPr>
              <a:t>(en considérant l’ensemble du territoire communal (territoires urbain et forain)</a:t>
            </a:r>
          </a:p>
        </p:txBody>
      </p:sp>
    </p:spTree>
    <p:extLst>
      <p:ext uri="{BB962C8B-B14F-4D97-AF65-F5344CB8AC3E}">
        <p14:creationId xmlns="" xmlns:p14="http://schemas.microsoft.com/office/powerpoint/2010/main" val="12638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H" sz="3600" dirty="0" smtClean="0"/>
              <a:t>Programme de législature 2016-2021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940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773" y="1003300"/>
            <a:ext cx="49309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/>
              <a:t>Une politique environnementale exemplaire, notamment en luttant contre le réchauffement urbain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/>
              <a:t>Conserver des espaces de pleine terre afin de garantir l’infiltration de l’eau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/>
              <a:t>Permettre aux arbres de se développer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/>
              <a:t>Favoriser la biodiversité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/>
              <a:t>Limiter la pollution (air, sol, eau)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/>
              <a:t>Limiter la consommation d’eau</a:t>
            </a:r>
            <a:endParaRPr lang="fr-CH" sz="1600" dirty="0" smtClean="0">
              <a:cs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61763" y="313173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Programme de législature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7753" y="513126"/>
            <a:ext cx="3887470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7163" y="6212350"/>
            <a:ext cx="4648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www.lausanne.ch/officiel/municipalite/programme-legislature</a:t>
            </a:r>
            <a:endParaRPr kumimoji="0" lang="fr-C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8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H" sz="3600" dirty="0" smtClean="0"/>
              <a:t>Plan climat</a:t>
            </a:r>
            <a:endParaRPr lang="fr-CH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3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2940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1763" y="312308"/>
            <a:ext cx="8922275" cy="46935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Une politique transversale permettant de mieux coordonner les nombreuses mesures sectorielles réalisées, en </a:t>
            </a: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cours </a:t>
            </a:r>
            <a:r>
              <a:rPr lang="fr-CH" sz="18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ou projetées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762" y="1161143"/>
            <a:ext cx="8997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b="1" dirty="0" smtClean="0">
                <a:latin typeface="+mj-lt"/>
              </a:rPr>
              <a:t>Un plan climat en cours de </a:t>
            </a:r>
            <a:r>
              <a:rPr lang="fr-CH" sz="1600" b="1" dirty="0" smtClean="0">
                <a:latin typeface="+mj-lt"/>
              </a:rPr>
              <a:t>développement </a:t>
            </a:r>
            <a:r>
              <a:rPr lang="fr-CH" sz="1600" b="1" dirty="0" smtClean="0">
                <a:latin typeface="+mj-lt"/>
              </a:rPr>
              <a:t>basé sur 3 domaines d’actions prioritaires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latin typeface="+mj-lt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latin typeface="+mj-lt"/>
                <a:ea typeface="Calibri" pitchFamily="34" charset="0"/>
                <a:cs typeface="Arial" pitchFamily="34" charset="0"/>
              </a:rPr>
              <a:t>La planification du territoire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latin typeface="+mj-lt"/>
                <a:ea typeface="Calibri" pitchFamily="34" charset="0"/>
                <a:cs typeface="Arial" pitchFamily="34" charset="0"/>
              </a:rPr>
              <a:t>(définir un cadre général de développement de la ville)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latin typeface="+mj-lt"/>
                <a:ea typeface="Calibri" pitchFamily="34" charset="0"/>
                <a:cs typeface="Arial" pitchFamily="34" charset="0"/>
              </a:rPr>
              <a:t>La réduction des gaz à effet de serres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latin typeface="+mj-lt"/>
                <a:ea typeface="Calibri" pitchFamily="34" charset="0"/>
                <a:cs typeface="Arial" pitchFamily="34" charset="0"/>
              </a:rPr>
              <a:t>(politique énergétique, politique de la mobilité, politique de  développement immobilier sur les </a:t>
            </a:r>
            <a:r>
              <a:rPr lang="fr-CH" sz="1400" dirty="0" smtClean="0">
                <a:latin typeface="+mj-lt"/>
                <a:ea typeface="Calibri" pitchFamily="34" charset="0"/>
                <a:cs typeface="Arial" pitchFamily="34" charset="0"/>
              </a:rPr>
              <a:t>terrains </a:t>
            </a:r>
            <a:r>
              <a:rPr lang="fr-CH" sz="1400" dirty="0" smtClean="0">
                <a:latin typeface="+mj-lt"/>
                <a:ea typeface="Calibri" pitchFamily="34" charset="0"/>
                <a:cs typeface="Arial" pitchFamily="34" charset="0"/>
              </a:rPr>
              <a:t>publics, assainissement énergétique des bâtiments…)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1600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600" dirty="0" smtClean="0">
                <a:latin typeface="+mj-lt"/>
                <a:ea typeface="Calibri" pitchFamily="34" charset="0"/>
                <a:cs typeface="Arial" pitchFamily="34" charset="0"/>
              </a:rPr>
              <a:t>L’adaptation aux changements climatiques (nature et biodiversité)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dirty="0" smtClean="0">
                <a:latin typeface="+mj-lt"/>
                <a:ea typeface="Calibri" pitchFamily="34" charset="0"/>
                <a:cs typeface="Arial" pitchFamily="34" charset="0"/>
              </a:rPr>
              <a:t>(politique de nature en ville, politique d’agriculture urbaine, politique pour le patrimoine arboré et forestier, 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400" y="4307411"/>
            <a:ext cx="631487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fr-CH" sz="1600" dirty="0" smtClean="0"/>
              <a:t>armature urbaine équilibrée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fr-CH" sz="1600" dirty="0" smtClean="0"/>
              <a:t>ville accessible et connectée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fr-CH" sz="1600" dirty="0" smtClean="0"/>
              <a:t>ville saine et active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fr-CH" sz="1600" dirty="0" smtClean="0"/>
              <a:t>ville verte et productive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defRPr/>
            </a:pPr>
            <a:endParaRPr lang="fr-CH" sz="1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767" y="4206455"/>
            <a:ext cx="580633" cy="5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67" y="4859957"/>
            <a:ext cx="580633" cy="5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68" y="6147140"/>
            <a:ext cx="580633" cy="5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768" y="5498203"/>
            <a:ext cx="580698" cy="53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H" sz="1400" dirty="0" smtClean="0">
                <a:ea typeface="Calibri" pitchFamily="34" charset="0"/>
                <a:cs typeface="Arial" pitchFamily="34" charset="0"/>
              </a:rPr>
              <a:t>Adaptation aux changements climatiques</a:t>
            </a:r>
            <a:br>
              <a:rPr lang="fr-CH" sz="1400" dirty="0" smtClean="0">
                <a:ea typeface="Calibri" pitchFamily="34" charset="0"/>
                <a:cs typeface="Arial" pitchFamily="34" charset="0"/>
              </a:rPr>
            </a:br>
            <a:r>
              <a:rPr lang="fr-CH" sz="3600" dirty="0" smtClean="0"/>
              <a:t>Vers plus de nature en ville</a:t>
            </a:r>
            <a:br>
              <a:rPr lang="fr-CH" sz="3600" dirty="0" smtClean="0"/>
            </a:br>
            <a:endParaRPr lang="fr-CH" sz="1600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4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2940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2019 Ville de Lausanne 4.3">
  <a:themeElements>
    <a:clrScheme name="Ville de Lausanne">
      <a:dk1>
        <a:srgbClr val="000000"/>
      </a:dk1>
      <a:lt1>
        <a:srgbClr val="FFFFFF"/>
      </a:lt1>
      <a:dk2>
        <a:srgbClr val="E1081F"/>
      </a:dk2>
      <a:lt2>
        <a:srgbClr val="E7E6E6"/>
      </a:lt2>
      <a:accent1>
        <a:srgbClr val="E1081F"/>
      </a:accent1>
      <a:accent2>
        <a:srgbClr val="92090E"/>
      </a:accent2>
      <a:accent3>
        <a:srgbClr val="FC3636"/>
      </a:accent3>
      <a:accent4>
        <a:srgbClr val="E67981"/>
      </a:accent4>
      <a:accent5>
        <a:srgbClr val="F5C0C0"/>
      </a:accent5>
      <a:accent6>
        <a:srgbClr val="741D11"/>
      </a:accent6>
      <a:hlink>
        <a:srgbClr val="E1081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que 2019 Ville de Lausanne 4.3" id="{B122D091-1DC7-9440-AE62-D6D6054245A8}" vid="{6C1B186B-8FD5-BF4F-9902-0A731EF2B97A}"/>
    </a:ext>
  </a:extLst>
</a:theme>
</file>

<file path=ppt/theme/theme2.xml><?xml version="1.0" encoding="utf-8"?>
<a:theme xmlns:a="http://schemas.openxmlformats.org/drawingml/2006/main" name="INTERIEUR ">
  <a:themeElements>
    <a:clrScheme name="Personnalisé 8">
      <a:dk1>
        <a:srgbClr val="000000"/>
      </a:dk1>
      <a:lt1>
        <a:srgbClr val="FFFFFF"/>
      </a:lt1>
      <a:dk2>
        <a:srgbClr val="E1081F"/>
      </a:dk2>
      <a:lt2>
        <a:srgbClr val="E7E6E6"/>
      </a:lt2>
      <a:accent1>
        <a:srgbClr val="E1081F"/>
      </a:accent1>
      <a:accent2>
        <a:srgbClr val="92090E"/>
      </a:accent2>
      <a:accent3>
        <a:srgbClr val="FC3636"/>
      </a:accent3>
      <a:accent4>
        <a:srgbClr val="E67981"/>
      </a:accent4>
      <a:accent5>
        <a:srgbClr val="F5C0C0"/>
      </a:accent5>
      <a:accent6>
        <a:srgbClr val="741D11"/>
      </a:accent6>
      <a:hlink>
        <a:srgbClr val="E1081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que 2019 Ville de Lausanne 4.3" id="{B122D091-1DC7-9440-AE62-D6D6054245A8}" vid="{DEA51D9D-714C-B540-A112-45851953FF12}"/>
    </a:ext>
  </a:extLst>
</a:theme>
</file>

<file path=ppt/theme/theme3.xml><?xml version="1.0" encoding="utf-8"?>
<a:theme xmlns:a="http://schemas.openxmlformats.org/drawingml/2006/main" name="Présentation avec Partenaire">
  <a:themeElements>
    <a:clrScheme name="Personnalisé 9">
      <a:dk1>
        <a:srgbClr val="000000"/>
      </a:dk1>
      <a:lt1>
        <a:srgbClr val="FFFFFF"/>
      </a:lt1>
      <a:dk2>
        <a:srgbClr val="E1081F"/>
      </a:dk2>
      <a:lt2>
        <a:srgbClr val="E7E6E6"/>
      </a:lt2>
      <a:accent1>
        <a:srgbClr val="E1081F"/>
      </a:accent1>
      <a:accent2>
        <a:srgbClr val="92090E"/>
      </a:accent2>
      <a:accent3>
        <a:srgbClr val="FC3636"/>
      </a:accent3>
      <a:accent4>
        <a:srgbClr val="E67981"/>
      </a:accent4>
      <a:accent5>
        <a:srgbClr val="777777"/>
      </a:accent5>
      <a:accent6>
        <a:srgbClr val="741D11"/>
      </a:accent6>
      <a:hlink>
        <a:srgbClr val="E1081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que 2019 Ville de Lausanne 4.3" id="{B122D091-1DC7-9440-AE62-D6D6054245A8}" vid="{C7E8E180-C00F-C04F-83EE-985F2C46857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3A798BD3B642959C25D93419FC6D" ma:contentTypeVersion="1" ma:contentTypeDescription="Crée un document." ma:contentTypeScope="" ma:versionID="86b34212d68a588f5d084a7080f15e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32a35d6be599a67f8bab729fdc122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0A473-1440-45EB-AAF6-FDE36987CCC8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0720180-C089-4F81-A9D1-2600C6676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320B1-7BF8-4A7B-82CA-9621F1EC9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2019 Ville de Lausanne 4.3</Template>
  <TotalTime>3217</TotalTime>
  <Words>858</Words>
  <Application>Microsoft Office PowerPoint</Application>
  <PresentationFormat>Affichage à l'écran (4:3)</PresentationFormat>
  <Paragraphs>201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masque 2019 Ville de Lausanne 4.3</vt:lpstr>
      <vt:lpstr>INTERIEUR </vt:lpstr>
      <vt:lpstr>Présentation avec Partenaire</vt:lpstr>
      <vt:lpstr>Lausanne bouge, lutte et s’adapte pour le climat :  vers plus de nature en ville</vt:lpstr>
      <vt:lpstr>Particularités lausannoises </vt:lpstr>
      <vt:lpstr>Diapositive 3</vt:lpstr>
      <vt:lpstr>Diapositive 4</vt:lpstr>
      <vt:lpstr>Programme de législature 2016-2021</vt:lpstr>
      <vt:lpstr>Diapositive 6</vt:lpstr>
      <vt:lpstr>Plan climat</vt:lpstr>
      <vt:lpstr>Diapositive 8</vt:lpstr>
      <vt:lpstr>Adaptation aux changements climatiques Vers plus de nature en ville </vt:lpstr>
      <vt:lpstr>Diapositive 10</vt:lpstr>
      <vt:lpstr>Diapositive 11</vt:lpstr>
      <vt:lpstr>Diapositive 12</vt:lpstr>
      <vt:lpstr>Diapositive 13</vt:lpstr>
      <vt:lpstr>Diapositive 14</vt:lpstr>
      <vt:lpstr>Le cas concret de l’écoquartier des Plaines-du-Loup</vt:lpstr>
      <vt:lpstr>Diapositive 16</vt:lpstr>
      <vt:lpstr>Diapositive 17</vt:lpstr>
    </vt:vector>
  </TitlesOfParts>
  <Company>Ville de Lausanne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SGCD0024</dc:creator>
  <cp:lastModifiedBy>papr0019</cp:lastModifiedBy>
  <cp:revision>184</cp:revision>
  <cp:lastPrinted>2019-05-07T13:50:51Z</cp:lastPrinted>
  <dcterms:created xsi:type="dcterms:W3CDTF">2019-01-14T10:40:24Z</dcterms:created>
  <dcterms:modified xsi:type="dcterms:W3CDTF">2019-11-14T10:06:01Z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0x0101005AEB3A798BD3B642959C25D93419FC6D</vt:lpwstr>
  </property>
</Properties>
</file>